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88" r:id="rId3"/>
    <p:sldId id="1239" r:id="rId4"/>
    <p:sldId id="820" r:id="rId5"/>
    <p:sldId id="821" r:id="rId6"/>
    <p:sldId id="1240" r:id="rId7"/>
    <p:sldId id="822" r:id="rId8"/>
    <p:sldId id="824" r:id="rId9"/>
    <p:sldId id="560" r:id="rId10"/>
    <p:sldId id="1241" r:id="rId11"/>
    <p:sldId id="587" r:id="rId12"/>
    <p:sldId id="825" r:id="rId13"/>
    <p:sldId id="1119" r:id="rId14"/>
    <p:sldId id="263" r:id="rId15"/>
    <p:sldId id="277" r:id="rId16"/>
    <p:sldId id="1062" r:id="rId17"/>
    <p:sldId id="828" r:id="rId18"/>
    <p:sldId id="830" r:id="rId19"/>
    <p:sldId id="833" r:id="rId20"/>
    <p:sldId id="834" r:id="rId21"/>
    <p:sldId id="831" r:id="rId22"/>
    <p:sldId id="835" r:id="rId23"/>
    <p:sldId id="1063" r:id="rId24"/>
    <p:sldId id="1064" r:id="rId25"/>
    <p:sldId id="1068" r:id="rId26"/>
    <p:sldId id="1070" r:id="rId27"/>
    <p:sldId id="1518" r:id="rId28"/>
    <p:sldId id="1514" r:id="rId29"/>
    <p:sldId id="1516" r:id="rId30"/>
    <p:sldId id="261" r:id="rId31"/>
    <p:sldId id="265" r:id="rId32"/>
    <p:sldId id="266" r:id="rId33"/>
    <p:sldId id="260" r:id="rId34"/>
    <p:sldId id="1242" r:id="rId35"/>
    <p:sldId id="258" r:id="rId36"/>
    <p:sldId id="1510" r:id="rId37"/>
    <p:sldId id="1522" r:id="rId38"/>
    <p:sldId id="1523" r:id="rId39"/>
    <p:sldId id="1535" r:id="rId40"/>
    <p:sldId id="1082" r:id="rId4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01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0T10:26:28.8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1517 7920 0,'0'18'62,"18"-18"-46,-1 17-1,1-17 1,17 0 0,-17 0-1,52 0 1,1 18 0,-18-18-16,0 0 15,35 17 1,-35-17-1,-18 0-15,18 0 16,53 0 0,-18 0 15,-53 0-31,54 0 16,-37 0-1,37 0 16,-1 0-15,-53 0 0,53 0-1,-35 0 1,18 0 0,-1 0-1,-34 0 1,17 0-1,-18 0 1,-18 0 0,54 0-1,17 0 17,-17 0-17,-36 0 1,53 0-1,-35 0 1,35 0-16,-17 0 16,70 0-1,-88 0 1,70 18 0,-17-18-1,-18 35 1,18-35-1,35 18 1,-88-18 0,88 18 15,-35-1-15,-53-17-1,88 0 1,-88 0-1,18 18-15,-18-18 16,88 18 0,-88-18-1,88 0 1,-35 17 0,-18-17-1,18 0 1,35 18-1,-88-1 1,88-17 0,18 36 15,-89-36-15,89 17-1,-89-17 1,1 18-16,-36-18 15,-17 0 1,70 0 297,36 0-313,17 0 15,35-35 1,106 35-1,-52-18 1,-125 18 0,89-18-1,-88 18 1,-18 0 0,18 0-1,53 0 1,-35 0-1,-72 0 1,54 0 0,-70 0-1,52 0 1,0 0 0,-35 0-1,35 18 1,0-18-1,18 18 17,-71-18-32,36 17 15,-36-17 17,0 18-17,1-18 1,-1 0-16,0 0 15,18 0 1,-18 0 0,1 0-1,17 0 1,-18 0 0,53 0-1,0 0 1,-52 0-1,52 0 1,0 0 0,-17 0-1,17 0 17,0 0-17,-53 0-15,53 0 31,-35 0-15,-17 0-16,17 0 16,35 0-1,0 0 1,-53 0 0,53 0-1,-17 0 1,-18 0-16,-18 0 15,53 0 1,-52 0 0,34 0-1,-52 0 17,123-71 249,106 19-281,0 16 15,-53-17 1,18 53 0,-36-17-16,0 17 15,124-36 1,-159 36 0,71 0-1,-18 0 1,-106 0-1,-17 0-15,-18 0 16,70 0 0,-52 0-1,17 0 17,18 0-17,-53 0 1,35 0-1,0 0 1,-53 0 0,53 0-1,1 0 1,-36 0 0,52 0-1,-52 0 1,0-17-16,35 17 15,71 0 1,-88-18 0,35 18-16,-18 0 15,71 0 17,-89 0-17,89 0 1,0 0-1,-71 0 1,71 18 0,-107-18-1,1 35-15,18-35 16,-18 0 0,17 0-1,-52 0 1,176 18 249,53-1-265,0-17 16,229 53 0,-299-17-1,87-19 1,-70 18 15,-123-17-31,123 0 16,-106-1 15,18-17-31,-36 0 16,124 18-1,-17-18 1,-107 0 0,54 0-1,-1 0 1,-70 0-1,88 0 1,-88 0 0,0 0-16,0 0 15,71 0 1,-72 0 15,37 0-15,16 0-1,-34 0 1,17 0 0,-17-18-1,-54 18 1,142 0 265,18 0-281,-36 0 16,-36 0-1,1 0-15,-17 0 16,122 0 0,-140 0-1,35 0-15,-1 0 16,125 0 15,-89 0-15,106 0-1,53-17 1,-159 17 0,35 0-16,-35-36 15,89 36 1,-160 0 0,18 0-1,0 18 1,71 0 249,53-18-249,-53 17-16,-18 19 16,88-19-1,-158-17 1,34 0 0,-16 18-1,105 0 1,-124-1-1,1-17-15,-1 35 16,54-17 0,-71-18-1,53 18 1,-1-18 0,-52 17-1,36-17 1,-1 0-1,-53 0 1,36 0 0,-54 0-1,1 0-15,105 0 344,1-35-344,-18 0 16,17 0-1,-17 17 1,106-17 0,-142 35-1,-17 0-15,35-18 16,106-17-1,-17 35 1,-72 0 0,90 0-1,-19 0 1,-88 0 0,88 0 15,-34 0-16,-72 0 1,107-18 0,-107 0-1,89 18 1,-18-17 0,-70 17-1,52-18 1,-35 1-1,-53 17 1,71 0 0,-35 0-1,-18 0-15,-18 0 16,71 0 0,-71 0 15,18 0-31,-18 0 15,54 0 1,-19 0 0,-35 17-16,18-17 15,35 18 1,-52-18 0,34 17-1,19 1 1,-54-18-1,35 18 1,1-18 0,-36 0-1,36 0 1,-36 0 15,-17 0-15,17 0-1,18 0 1,-18 0 15,-17 0-15,-1 0 0,1 0-1,0 0 1,-1 0 31,1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0T10:26:41.9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1464 12435 0,'18'0'47,"-1"18"-31,1-18-1,53 0 1,-36 18-16,18-18 15,35 0 1,-35 0 0,0 0-16,17 17 15,89 1 1,-88-18 0,70 18-1,0-18 16,-71 17-15,54 1 0,-18-18-1,-53 0 1,52 35 0,-69-35-1,-1 0-15,-17 0 16,35 0-1,-18 0 1,0 0-16,0 18 16,36-18-1,-18 0 1,17 0 0,1 0-1,-18 0 1,53 0-1,70 0 17,-105 0-17,123-18 1,-88 18 0,123-17-1,-53 17 1,-105-18-1,35 18 1,-18 0 0,-53 0-1,141-35 282,36 35-297,-35-18 16,-1-17-16,-35 35 15,88 0 1,-158 0 15,35 0-31,-53 0 16,88 0 0,-88 0-1,35 0-15,-35 0 16,53 0-1,-36 0 1,-35 0-16,18 0 16,36 0-1,-54 0 1,18 0-16,-18 0 16,53 0-1,-53 0 16,36 0-31,17 0 32,-52 0-17,34 0 1,36 0 0,-18 0-1,71 0 1,17 0-1,-52 0 1,123 0 0,-106 0-1,53 0 1,-18 0 0,-105 0-1,35 0 1,-71 0 15,159 0 266,53 0-281,-36 0-16,1 0 15,0 0 1,35 0-1,-141 0 1,17 0-16,-52 0 16,70 0-1,17 0 1,-105 0 0,106 0-1,-106 0 1,0 0-1,0 0-15,70 0 32,-87-18-17,52 18 1,0-18 0,-17 18-1,17 0 1,-53 0-1,53-17 1,0 17 0,-35 0-1,0 0-15,18 0 16,17 0 0,-35 0-1,0 0-15,0 0 16,70 0 15,54 0-15,-89 0-1,71 0 1,-54 0 0,54 0-1,-53 0 1,-71 0-1,18 0 1,88 0 250,0 0-251,1 17 1,16-17-16,-52 36 16,88-19-1,-123-17 1,-18 0-1,35 18 1,18 0 0,-18-18-1,53 17 1,-18-17 0,-34 0-1,-1 18-15,-35-18 16,70 0-1,-88 0 1,54 0 0,-19 0-1,-34 0 1,69 18 0,-16-18 15,-19 0-16,-35 0 17,1 0-32,-1 0 15,53 0 1,-53 0 0,18 0-16,-17 0 15,34-18 1,-35 18-1,36-18 1,-18 18 0,-35 0-1,87 0 298,36 0-298,18 18 1,-88-18-16,17 0 16,71 0 15,-18 0-15,-88 0-1,17 0-15,1 0 16,35 0-1,-53 0 1,35 0 0,0 0-1,-53 0 1,71 0 0,-18 0-1,-35 0 1,35 0-1,1 0 17,-54 0-17,35-18 1,-34 18 0,-1 0-16,0 0 15,36 0 1,-18 0-1,53 0 1,88 0 0,-124 0-1,124-35 1,-35 17 0,-71 18-1,0-17 1,-52 17-1,69 0 251,-34 0-250,-18 0-1,17 0 1,54 0 0,-71 0-1,35 0-15,-53 0 16,54 0-1,-37 0 1,-16 0-16,-1 0 16,36 0-1,-36 0 1,35 0 0,-17 0-1,-17 0 1,34 0-1,18 0 17,-52 0-17,34 0 1,1 0 0,-36 0-1,36 0 1,-36 0-1,-18 0 1,54-18 281,-18 18-281,18 0-16,-1 0 15,18 0 1,-35 0-1,18 0 1,-36 0 0,0 0-1,1 0 1,52 0 0,0 0-1,-17 0 1,34 0-1,1 0 1,-35 0 0,35 0-1,-71 0 1,18 0-16,-18 0 16,53 0-1,-35 0 1,35 0-1,18 0 17,-88 0-17,88 0 1,-18-18 0,-35 18-1,17-17 1,-34 17-1,-1 0-15,0 0 16,53-18 0,-35 18-1,71 0 1,-18 0 0,-54 0-1,72 0 1,-36 0-1,-53 0 17,18 0-17,-17 0 1,-19 0 0,36 0 265,35 0-266,-17 0-15,17 18 16,-35-1 0,106 1-1,-106 17 1,88-17 0,-53 0-1,-53-18 1,53 17-1,-17-17 1,-36 0-16,1 18 16,17-18-1,17 0 17,-35 0-17,18 0 1,-17 0-1,34 0 1,-35 0 0,1 0-1,34 0 1,-17 0 0,-18 0-1,36 0 1,-18 0-1,-18 0 1,36 18 0,-36-18-1,0 0 1,1 17 0,16-17-1,-16 0 1,-19 0-1,19 18 1,17-18 359,17 0-375,18 0 16,18 0-1,0 0-15,53-35 32,-71 17-17,71 18 1,-106-18-1,88 18 1,-18-17 0,-70-1-1,53 18 1,35-18 0,-106 18-1,71-17 1,18-1-1,-71 18 1,-1-18 0,19 18-16,17-17 31,-35 17-15,18-18-1,-1 18 1,-52 0-1,17 0 1,71 0 281,-35 0-281,17 0-16,-18 0 15,18 0 1,-17 0-16,0 18 15,52-18 1,-70 0 0,53 0 15,-18 0-15,-53 0-1,53 0 1,1 0-1,-54 0 1,36 0 0,-36 0-1,0 0 1,36 0 0,-54 0-1,54 0 1,-36 0-1,0 0 1,36 0 0,-18 0 15,-36 0-15,19 0-1,17 0 1,-18 0-1,0 0 1,1 0 0,-19 0-1,36 0 1,-35 0 0,-1 0-16,1 0 15,17 0 1,-17 0-1,0 0 1,-1 0 15,1 0-15,-1 0 15,1 0 0,0 0 1,-1 0-1,1 0 219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0T10:27:12.2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1358 14817 0,'0'17'16,"18"-17"78,17 0-94,0 0 15,-17 0 1,17 0-16,71 0 31,-18 0-15,-35 0-1,88 0 1,-70 0 0,17 0-16,-35 0 15,53 0 1,-18 0 0,-53 0-1,36 0 1,-36 0-1,0 0-15,18 0 16,18 0 15,-36 0-15,0 0 0,1 0-1,-1 0 1,36 0-1,-1-17 1,-35 17 0,54-36-1,-1 19 1,-35 17 0,70-18-1,-52 18 1,17 0-16,-17 0 15,87-18 1,-17 18 15,-52 0-15,87 0 0,-105 0-1,17 0-15,-18 0 16,71 0-1,-52 0 1,-1 0 0,0 0-1,18 0 313,0 0-328,17 0 16,-17 0 0,0 0-1,-18 0-15,71-17 32,-18-1-17,-106 18 1,53 0-1,0 0 1,-35-35 0,36 35-1,-36 0 1,17-18-16,-17 18 16,53 0-1,35-17 1,-106 17-1,53-18 17,1 18-17,-19 0 1,18 0 0,-52 0-1,17 0-15,-18 0 16,88 0-1,-35 0 1,89 0 0,17 0-1,-88 0 1,88 18 0,106-18-1,-195 35 1,142-35-1,-123 0 1,-18 0 0,-36 0-1,54 18 1,-54-18 0,-52 0 15,158 0 266,1 0-297,34 0 15,142 0 1,-212 0 0,53 17-1,-88 1 1,-71-18-1,89 17 1,-71-17 0,0 18-1,17-18 1,36 0-16,-53 0 31,70 18-15,-52-18-1,-18 0 1,-18 0-16,1 0 16,16 0-1,-16 0 1,34 0 0,18 0-1,-52 0 1,52 0-1,35 0 17,-70 0-17,88 0 1,-35 35 0,-53-17-1,53-18 1,-71 17-1,18-17 1,0 0 0,35 0 327,36-17-343,-18 17 16,-18 0 0,18 0-1,-1 0 1,107 0 0,17 0-1,-158 0 1,70 0-1,-70 0 1,-36 0-16,18 0 16,35 0-1,-17 0 1,-18 0-16,-1 0 16,90 0-1,-90 0 1,54 0-1,0 0 17,-88 0-17,88 0 1,-1 0 0,-52 0-1,71 0 1,-107 0-1,54 0-15,-36 0 16,71 0 0,-53 0-1,0 0-15,35 0 16,18 0 0,-18 0-1,18 35 1,18-17-1,-89-18 1,71 17 0,-71-17 15,35 18-31,-52-18 16,88 0-1,-71 0 1,18 0-16,-35 0 15,105 0 345,18-18-360,-17 1 15,105-1 1,-158 18 0,70-18-1,-71 18 17,1-17-32,-18 17 15,35 0 1,0 0-1,-53 0 1,36 0 0,-36 0-1,1 0-15,-1 0 16,35 0 0,-17 0-1,36 0 1,16 0-1,-52 0 1,18 0 0,-18 0-1,53 0 1,-53 0 0,70 0-1,-17 0 1,-18-36-1,106 36 1,-18 0 0,-70 0-1,53 0 1,0 0 0,-89 0-1,71 0 1,-88 0-1,36 0 1,-19 0 15,-35 0-15,18 0 0,0 0-1,-35 0 1,88 0 296,105 0-312,-70 0 16,159 0 0,-229 18-1,70-18 1,-53 18-1,-35-18 1,-18 17 0,1-17-16,34 18 31,-17-18-15,18 18-1,-18-18 1,-18 0-1,0 0 1,0 0 0,1 0-1,17 0 1,0 0 0,17 0 15,-35 0-16,1 0-15,-1 0 16,53 0 0,-35-18-1,53 18 1,0-18 15,-71 18-15,53 0-1,-35 0 1,-18 0 0,-17 0-1,17 0 1,-17 0 0,0 0-1,105-35 235,53 17-234,-34 18-16,-1-17 15,-18 17 1,-17 0-16,0 0 16,123 0-1,-70 35 17,-89-35-17,54 18 1,-71-1-1,-18-17-15,0 0 16,36 18 0,-18 17-1,17-35 1,-17 0 0,-17 0-1,-1 0 1,0 0-1,0 0 1,1 0 15,-19 0-15,19 0 0,34 0-1,-35 0 1,1 0-16,-1 0 15,53 0 1,-53 0 0,36 0-1,0 0 1,-1 0 15,-35 0-15,1 0-16,-1 0 15,36 0 1,-54 0 0,1 0-1,-1 0-15,1 0 16,106 0 265,52 0-265,0-35-16,18 17 15,-53 18 1,-35-17 0,18 17-16,-54-18 15,71 18 1,-35 0 0,-18 0-1,71-35 1,-18 35-1,-70 0 1,70 0 0,-35 0 15,-18 0-15,18 0-1,-53 0 1,-18 0-16,18 0 15,0 0 1,-18 0 0,0 0-1,-17 0 1,53 0 265,34 0-281,-16 0 16,87 17-1,-88-17 1,18 0-16,-18 36 16,89-19-1,-36-17 1,-88 0 15,88 18-15,-106-18-1,36 18 1,-1-18 0,-17 0 15,18 17-15,-36-17-1,0 0 1,0 0-1,1 0 1,34 0 0,-17 0-1,-17 0 1,-1 0-16,35 0 31,-34 0-15,-1 0-16,0 0 15,0 0 1,1 0 0,-1 0-16,0 0 15,18 0 1,-18 0 0,1 0-16,-1 0 15,36-17 1,-54 17-1,54 0 1,-1-18 0,-52 18-1,17 0 1,1 0 15,-19 0-15,1 0-1,-1 0 1,1 0-16,17 0 31,-17 0-15,0 0 0,-1 0-1,1 0 1,0 0-1,-1 0 1,1 0 47,-1 0-48,1 0 298,0 0-220,-1-18-61,1 18-17,0 0 17,-1 0-17,1 0 16,0 0-15,-1 0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1BD7C-AFAE-4FB2-9665-55AC2D9A53F6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A86AA-1960-4720-9935-5C5FF0510E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9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322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675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441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12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58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370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4460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204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162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636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823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860D3-B6AC-4AB1-9802-9224B8F719D4}" type="datetimeFigureOut">
              <a:rPr lang="pt-PT" smtClean="0"/>
              <a:t>25/10/2022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B210F-84F7-43B6-9FAC-41947AFFE2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722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qVbhwcw0pE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documents.worldbank.org/curated/pt/975081468244550798/pdf/multi-pag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newleftreview.org/I/217/robert-wade-japan-the-world-bank-and-the-art-of-paradigm-maintenance-the-east-asian-miracle-in-political-perspecti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wilsoncenter.org/blog-post/deng-xiaoping-visits-tokyo-october-1978-and-february-197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mckinsey.com/featured-insights/asia-pacific/beyond-income-redrawing-asias-consumer-ma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s://www.ft.com/content/520cb6f6-2958-11e9-a5ab-ff8ef2b976c7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ft.com/content/2b0c172b-2de9-4011-bf40-f4242f4673cc?shareType=nongift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43864"/>
            <a:ext cx="12192000" cy="2537718"/>
          </a:xfrm>
        </p:spPr>
        <p:txBody>
          <a:bodyPr>
            <a:normAutofit fontScale="90000"/>
          </a:bodyPr>
          <a:lstStyle/>
          <a:p>
            <a:br>
              <a:rPr lang="pt-PT" b="1" i="1" dirty="0"/>
            </a:br>
            <a:br>
              <a:rPr lang="pt-PT" b="1" i="1" dirty="0"/>
            </a:br>
            <a:br>
              <a:rPr lang="pt-PT" b="1" i="1" dirty="0"/>
            </a:br>
            <a:r>
              <a:rPr lang="pt-PT" b="1" dirty="0"/>
              <a:t>ESTADO</a:t>
            </a:r>
            <a:br>
              <a:rPr lang="pt-PT" b="1" dirty="0"/>
            </a:br>
            <a:r>
              <a:rPr lang="pt-PT" b="1" dirty="0"/>
              <a:t>CAPACIDADE  </a:t>
            </a:r>
            <a:br>
              <a:rPr lang="pt-PT" b="1" dirty="0"/>
            </a:br>
            <a:r>
              <a:rPr lang="pt-PT" b="1" dirty="0"/>
              <a:t>e DESENVOLVIMENTO</a:t>
            </a:r>
            <a:endParaRPr lang="pt-P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1419" y="5147034"/>
            <a:ext cx="5825766" cy="1326917"/>
          </a:xfrm>
        </p:spPr>
        <p:txBody>
          <a:bodyPr>
            <a:normAutofit lnSpcReduction="10000"/>
          </a:bodyPr>
          <a:lstStyle/>
          <a:p>
            <a:r>
              <a:rPr lang="pt-PT" dirty="0"/>
              <a:t>Ciências Sociais e Desenvolvimento </a:t>
            </a:r>
          </a:p>
          <a:p>
            <a:r>
              <a:rPr lang="pt-PT" dirty="0"/>
              <a:t>MDCI@ISEG-Universidade de Lisboa</a:t>
            </a:r>
          </a:p>
          <a:p>
            <a:r>
              <a:rPr lang="pt-PT" dirty="0"/>
              <a:t>26 de Outubro de 2022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ED82B38-1CCC-4B7D-86EF-0261F0A1D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261" y="66569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5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46006-9EE8-4175-9C18-D1954872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ultimédia Online 3" title="People's Century Part 16 1951 Asia Rising">
            <a:hlinkClick r:id="" action="ppaction://media"/>
            <a:extLst>
              <a:ext uri="{FF2B5EF4-FFF2-40B4-BE49-F238E27FC236}">
                <a16:creationId xmlns:a16="http://schemas.microsoft.com/office/drawing/2014/main" id="{359676BB-6B28-4D4A-9CEF-71DA554AAA0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70" y="641023"/>
            <a:ext cx="4344632" cy="5778631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155607C-20B2-49C3-B7EA-71FCC3B9B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66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e Desenvolvimento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4826" y="1561672"/>
            <a:ext cx="9250715" cy="497110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n-GB" sz="11200" dirty="0"/>
              <a:t>-» </a:t>
            </a:r>
            <a:r>
              <a:rPr lang="en-GB" sz="11200" b="1" dirty="0" err="1"/>
              <a:t>Estudo</a:t>
            </a:r>
            <a:r>
              <a:rPr lang="en-GB" sz="11200" b="1" dirty="0"/>
              <a:t> com 2 </a:t>
            </a:r>
            <a:r>
              <a:rPr lang="en-GB" sz="11200" b="1" dirty="0" err="1"/>
              <a:t>conclusões</a:t>
            </a:r>
            <a:r>
              <a:rPr lang="en-GB" sz="11200" b="1" dirty="0"/>
              <a:t> </a:t>
            </a:r>
            <a:r>
              <a:rPr lang="en-GB" sz="11200" b="1" dirty="0" err="1"/>
              <a:t>fundamentais</a:t>
            </a:r>
            <a:r>
              <a:rPr lang="en-GB" sz="11200" dirty="0"/>
              <a:t>:</a:t>
            </a:r>
          </a:p>
          <a:p>
            <a:pPr marL="0" indent="0" algn="just">
              <a:buNone/>
            </a:pPr>
            <a:r>
              <a:rPr lang="en-GB" sz="11200" dirty="0"/>
              <a:t>	</a:t>
            </a:r>
          </a:p>
          <a:p>
            <a:pPr marL="0" indent="0" algn="just">
              <a:buNone/>
            </a:pPr>
            <a:r>
              <a:rPr lang="en-GB" sz="11200" dirty="0"/>
              <a:t>	1) </a:t>
            </a:r>
            <a:r>
              <a:rPr lang="en-GB" sz="11200" b="1" dirty="0" err="1"/>
              <a:t>intervenção</a:t>
            </a:r>
            <a:r>
              <a:rPr lang="en-GB" sz="11200" b="1" dirty="0"/>
              <a:t> </a:t>
            </a:r>
            <a:r>
              <a:rPr lang="en-GB" sz="11200" b="1" dirty="0" err="1"/>
              <a:t>económica</a:t>
            </a:r>
            <a:r>
              <a:rPr lang="en-GB" sz="11200" b="1" dirty="0"/>
              <a:t> </a:t>
            </a:r>
            <a:r>
              <a:rPr lang="en-GB" sz="11200" b="1" dirty="0" err="1"/>
              <a:t>estatal</a:t>
            </a:r>
            <a:r>
              <a:rPr lang="en-GB" sz="11200" b="1" dirty="0"/>
              <a:t> </a:t>
            </a:r>
            <a:r>
              <a:rPr lang="en-GB" sz="11200" b="1" dirty="0" err="1"/>
              <a:t>teve</a:t>
            </a:r>
            <a:r>
              <a:rPr lang="en-GB" sz="11200" b="1" dirty="0"/>
              <a:t> </a:t>
            </a:r>
            <a:r>
              <a:rPr lang="en-GB" sz="11200" b="1" dirty="0" err="1"/>
              <a:t>sucesso</a:t>
            </a:r>
            <a:r>
              <a:rPr lang="en-GB" sz="11200" b="1" dirty="0"/>
              <a:t> </a:t>
            </a:r>
            <a:r>
              <a:rPr lang="en-GB" sz="11200" b="1" dirty="0" err="1"/>
              <a:t>apenas</a:t>
            </a:r>
            <a:r>
              <a:rPr lang="en-GB" sz="11200" b="1" dirty="0"/>
              <a:t> 	</a:t>
            </a:r>
            <a:r>
              <a:rPr lang="en-GB" sz="11200" b="1" dirty="0" err="1"/>
              <a:t>quando</a:t>
            </a:r>
            <a:r>
              <a:rPr lang="en-GB" sz="11200" b="1" dirty="0"/>
              <a:t> “</a:t>
            </a:r>
            <a:r>
              <a:rPr lang="en-GB" sz="11200" b="1" dirty="0" err="1"/>
              <a:t>conforme</a:t>
            </a:r>
            <a:r>
              <a:rPr lang="en-GB" sz="11200" b="1" dirty="0"/>
              <a:t> as </a:t>
            </a:r>
            <a:r>
              <a:rPr lang="en-GB" sz="11200" b="1" dirty="0" err="1"/>
              <a:t>regras</a:t>
            </a:r>
            <a:r>
              <a:rPr lang="en-GB" sz="11200" b="1" dirty="0"/>
              <a:t> do </a:t>
            </a:r>
            <a:r>
              <a:rPr lang="en-GB" sz="11200" b="1" dirty="0" err="1"/>
              <a:t>mercado</a:t>
            </a:r>
            <a:r>
              <a:rPr lang="en-GB" sz="11200" b="1" dirty="0"/>
              <a:t>”,</a:t>
            </a:r>
            <a:r>
              <a:rPr lang="en-GB" sz="11200" dirty="0"/>
              <a:t> </a:t>
            </a:r>
            <a:r>
              <a:rPr lang="en-GB" sz="11200" dirty="0" err="1"/>
              <a:t>entendido</a:t>
            </a:r>
            <a:r>
              <a:rPr lang="en-GB" sz="11200" dirty="0"/>
              <a:t>	 </a:t>
            </a:r>
            <a:r>
              <a:rPr lang="en-GB" sz="11200" dirty="0" err="1"/>
              <a:t>como</a:t>
            </a:r>
            <a:r>
              <a:rPr lang="en-GB" sz="11200" dirty="0"/>
              <a:t> </a:t>
            </a:r>
            <a:r>
              <a:rPr lang="en-GB" sz="11200" dirty="0" err="1"/>
              <a:t>fazendo</a:t>
            </a:r>
            <a:r>
              <a:rPr lang="en-GB" sz="11200" dirty="0"/>
              <a:t> o que o </a:t>
            </a:r>
            <a:r>
              <a:rPr lang="en-GB" sz="11200" dirty="0" err="1"/>
              <a:t>mercado</a:t>
            </a:r>
            <a:r>
              <a:rPr lang="en-GB" sz="11200" dirty="0"/>
              <a:t> </a:t>
            </a:r>
            <a:r>
              <a:rPr lang="en-GB" sz="11200" dirty="0" err="1"/>
              <a:t>faria</a:t>
            </a:r>
            <a:r>
              <a:rPr lang="en-GB" sz="11200" dirty="0"/>
              <a:t> se </a:t>
            </a:r>
            <a:r>
              <a:rPr lang="en-GB" sz="11200" dirty="0" err="1"/>
              <a:t>tivesse</a:t>
            </a:r>
            <a:r>
              <a:rPr lang="en-GB" sz="11200" dirty="0"/>
              <a:t> 	</a:t>
            </a:r>
            <a:r>
              <a:rPr lang="en-GB" sz="11200" dirty="0" err="1"/>
              <a:t>funcionado</a:t>
            </a:r>
            <a:r>
              <a:rPr lang="en-GB" sz="11200" dirty="0"/>
              <a:t> </a:t>
            </a:r>
            <a:r>
              <a:rPr lang="en-GB" sz="11200" dirty="0" err="1"/>
              <a:t>na</a:t>
            </a:r>
            <a:r>
              <a:rPr lang="en-GB" sz="11200" dirty="0"/>
              <a:t> </a:t>
            </a:r>
            <a:r>
              <a:rPr lang="en-GB" sz="11200" dirty="0" err="1"/>
              <a:t>perfeição</a:t>
            </a:r>
            <a:r>
              <a:rPr lang="en-GB" sz="11200" dirty="0"/>
              <a:t> – </a:t>
            </a:r>
            <a:r>
              <a:rPr lang="en-GB" sz="11200" dirty="0" err="1"/>
              <a:t>embora</a:t>
            </a:r>
            <a:r>
              <a:rPr lang="en-GB" sz="11200" dirty="0"/>
              <a:t> </a:t>
            </a:r>
            <a:r>
              <a:rPr lang="en-GB" sz="11200" dirty="0" err="1"/>
              <a:t>implicitamente</a:t>
            </a:r>
            <a:r>
              <a:rPr lang="en-GB" sz="11200" dirty="0"/>
              <a:t> 	</a:t>
            </a:r>
            <a:r>
              <a:rPr lang="en-GB" sz="11200" dirty="0" err="1"/>
              <a:t>reconheça</a:t>
            </a:r>
            <a:r>
              <a:rPr lang="en-GB" sz="11200" dirty="0"/>
              <a:t> que o </a:t>
            </a:r>
            <a:r>
              <a:rPr lang="en-GB" sz="11200" dirty="0" err="1"/>
              <a:t>mercado</a:t>
            </a:r>
            <a:r>
              <a:rPr lang="en-GB" sz="11200" dirty="0"/>
              <a:t> </a:t>
            </a:r>
            <a:r>
              <a:rPr lang="en-GB" sz="11200" dirty="0" err="1"/>
              <a:t>não</a:t>
            </a:r>
            <a:r>
              <a:rPr lang="en-GB" sz="11200" dirty="0"/>
              <a:t> </a:t>
            </a:r>
            <a:r>
              <a:rPr lang="en-GB" sz="11200" dirty="0" err="1"/>
              <a:t>tinha</a:t>
            </a:r>
            <a:r>
              <a:rPr lang="en-GB" sz="11200" dirty="0"/>
              <a:t> </a:t>
            </a:r>
            <a:r>
              <a:rPr lang="en-GB" sz="11200" dirty="0" err="1"/>
              <a:t>funcionado</a:t>
            </a:r>
            <a:r>
              <a:rPr lang="en-GB" sz="11200" dirty="0"/>
              <a:t> 	</a:t>
            </a:r>
            <a:r>
              <a:rPr lang="en-GB" sz="11200" dirty="0" err="1"/>
              <a:t>perfeitamente</a:t>
            </a:r>
            <a:r>
              <a:rPr lang="en-GB" sz="11200" dirty="0"/>
              <a:t>, o </a:t>
            </a:r>
            <a:r>
              <a:rPr lang="en-GB" sz="11200" dirty="0" err="1"/>
              <a:t>estudo</a:t>
            </a:r>
            <a:r>
              <a:rPr lang="en-GB" sz="11200" dirty="0"/>
              <a:t> </a:t>
            </a:r>
            <a:r>
              <a:rPr lang="en-GB" sz="11200" dirty="0" err="1"/>
              <a:t>manteve</a:t>
            </a:r>
            <a:r>
              <a:rPr lang="en-GB" sz="11200" dirty="0"/>
              <a:t> a </a:t>
            </a:r>
            <a:r>
              <a:rPr lang="en-GB" sz="11200" dirty="0" err="1"/>
              <a:t>postura</a:t>
            </a:r>
            <a:r>
              <a:rPr lang="en-GB" sz="11200" dirty="0"/>
              <a:t> de 	</a:t>
            </a:r>
            <a:r>
              <a:rPr lang="en-GB" sz="11200" dirty="0" err="1"/>
              <a:t>privilegiar</a:t>
            </a:r>
            <a:r>
              <a:rPr lang="en-GB" sz="11200" dirty="0"/>
              <a:t> as </a:t>
            </a:r>
            <a:r>
              <a:rPr lang="en-GB" sz="11200" dirty="0" err="1"/>
              <a:t>regras</a:t>
            </a:r>
            <a:r>
              <a:rPr lang="en-GB" sz="11200" dirty="0"/>
              <a:t> do Mercado;</a:t>
            </a:r>
          </a:p>
          <a:p>
            <a:pPr marL="0" indent="0" algn="just">
              <a:buNone/>
            </a:pPr>
            <a:r>
              <a:rPr lang="en-GB" sz="11200" dirty="0"/>
              <a:t>	</a:t>
            </a:r>
          </a:p>
          <a:p>
            <a:pPr marL="0" indent="0" algn="just">
              <a:buNone/>
            </a:pPr>
            <a:r>
              <a:rPr lang="en-GB" sz="11200" dirty="0"/>
              <a:t>	2) </a:t>
            </a:r>
            <a:r>
              <a:rPr lang="en-GB" sz="11200" b="1" dirty="0" err="1"/>
              <a:t>sucesso</a:t>
            </a:r>
            <a:r>
              <a:rPr lang="en-GB" sz="11200" b="1" dirty="0"/>
              <a:t> da </a:t>
            </a:r>
            <a:r>
              <a:rPr lang="en-GB" sz="11200" b="1" dirty="0" err="1"/>
              <a:t>Ásia</a:t>
            </a:r>
            <a:r>
              <a:rPr lang="en-GB" sz="11200" b="1" dirty="0"/>
              <a:t> Oriental – e o </a:t>
            </a:r>
            <a:r>
              <a:rPr lang="en-GB" sz="11200" b="1" dirty="0" err="1"/>
              <a:t>papel</a:t>
            </a:r>
            <a:r>
              <a:rPr lang="en-GB" sz="11200" b="1" dirty="0"/>
              <a:t> do Estado </a:t>
            </a:r>
            <a:r>
              <a:rPr lang="en-GB" sz="11200" b="1" dirty="0" err="1"/>
              <a:t>na</a:t>
            </a:r>
            <a:r>
              <a:rPr lang="en-GB" sz="11200" b="1" dirty="0"/>
              <a:t> 	</a:t>
            </a:r>
            <a:r>
              <a:rPr lang="en-GB" sz="11200" b="1" dirty="0" err="1"/>
              <a:t>sua</a:t>
            </a:r>
            <a:r>
              <a:rPr lang="en-GB" sz="11200" b="1" dirty="0"/>
              <a:t> </a:t>
            </a:r>
            <a:r>
              <a:rPr lang="en-GB" sz="11200" b="1" dirty="0" err="1"/>
              <a:t>promoção</a:t>
            </a:r>
            <a:r>
              <a:rPr lang="en-GB" sz="11200" b="1" dirty="0"/>
              <a:t> – </a:t>
            </a:r>
            <a:r>
              <a:rPr lang="en-GB" sz="11200" b="1" dirty="0" err="1"/>
              <a:t>não</a:t>
            </a:r>
            <a:r>
              <a:rPr lang="en-GB" sz="11200" b="1" dirty="0"/>
              <a:t> era </a:t>
            </a:r>
            <a:r>
              <a:rPr lang="en-GB" sz="11200" b="1" dirty="0" err="1"/>
              <a:t>replicável</a:t>
            </a:r>
            <a:r>
              <a:rPr lang="en-GB" sz="11200" b="1" dirty="0"/>
              <a:t>, logo as </a:t>
            </a:r>
            <a:r>
              <a:rPr lang="en-GB" sz="11200" b="1" dirty="0" err="1"/>
              <a:t>suas</a:t>
            </a:r>
            <a:r>
              <a:rPr lang="en-GB" sz="11200" b="1" dirty="0"/>
              <a:t> 	</a:t>
            </a:r>
            <a:r>
              <a:rPr lang="en-GB" sz="11200" b="1" dirty="0" err="1"/>
              <a:t>políticas</a:t>
            </a:r>
            <a:r>
              <a:rPr lang="en-GB" sz="11200" b="1" dirty="0"/>
              <a:t> </a:t>
            </a:r>
            <a:r>
              <a:rPr lang="en-GB" sz="11200" b="1" dirty="0" err="1"/>
              <a:t>não</a:t>
            </a:r>
            <a:r>
              <a:rPr lang="en-GB" sz="11200" b="1" dirty="0"/>
              <a:t> </a:t>
            </a:r>
            <a:r>
              <a:rPr lang="en-GB" sz="11200" b="1" dirty="0" err="1"/>
              <a:t>deviam</a:t>
            </a:r>
            <a:r>
              <a:rPr lang="en-GB" sz="11200" b="1" dirty="0"/>
              <a:t> ser </a:t>
            </a:r>
            <a:r>
              <a:rPr lang="en-GB" sz="11200" b="1" dirty="0" err="1"/>
              <a:t>imitadas</a:t>
            </a:r>
            <a:r>
              <a:rPr lang="en-GB" sz="11200" b="1" dirty="0"/>
              <a:t>.</a:t>
            </a:r>
          </a:p>
          <a:p>
            <a:pPr marL="0" indent="0" algn="just">
              <a:buNone/>
            </a:pPr>
            <a:endParaRPr lang="en-GB" sz="11200" dirty="0"/>
          </a:p>
          <a:p>
            <a:pPr marL="0" indent="0" algn="just">
              <a:buNone/>
            </a:pPr>
            <a:r>
              <a:rPr lang="en-GB" sz="9600" b="1" dirty="0"/>
              <a:t>	</a:t>
            </a:r>
            <a:r>
              <a:rPr lang="en-GB" sz="9600" dirty="0"/>
              <a:t>	</a:t>
            </a:r>
            <a:endParaRPr lang="pt-PT" sz="9600" dirty="0"/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DB9259A-ACBC-4DDA-9B53-ACB03B577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29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22" y="537328"/>
            <a:ext cx="4162392" cy="604258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485CB92-E084-35BB-29C7-9266D98B1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71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edifício, exterior, rua, pessoa&#10;&#10;Descrição gerada automaticamente">
            <a:extLst>
              <a:ext uri="{FF2B5EF4-FFF2-40B4-BE49-F238E27FC236}">
                <a16:creationId xmlns:a16="http://schemas.microsoft.com/office/drawing/2014/main" id="{4030C609-0332-4EE6-A22F-F387282A5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46" r="-3" b="10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17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DEDE1-F59A-414D-B52A-6C86DA0F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Posição de Conteúdo 3">
            <a:hlinkClick r:id="rId2"/>
            <a:extLst>
              <a:ext uri="{FF2B5EF4-FFF2-40B4-BE49-F238E27FC236}">
                <a16:creationId xmlns:a16="http://schemas.microsoft.com/office/drawing/2014/main" id="{97AF7F20-628F-4820-8D24-CC24D42CE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48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Desenvolvimentista</a:t>
            </a:r>
            <a:endParaRPr lang="pt-PT" b="1" i="1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63F1D09-7607-42C3-9F69-68E8E0C56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9337" y="1872018"/>
            <a:ext cx="2231329" cy="34262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154AB14-8E7F-4E5A-862C-4C44113C4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792" y="1865922"/>
            <a:ext cx="2328874" cy="34323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9AD54D5-E7DA-489E-B263-2432EFBC1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568" y="1869095"/>
            <a:ext cx="2274005" cy="34323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0B643C8-6D83-4CBB-9037-9742CF9A5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93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Desenvolvimentista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4832" y="1674688"/>
            <a:ext cx="9530710" cy="4858087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pt-PT" altLang="pt-PT" b="1" u="sng" dirty="0"/>
              <a:t>ESTADO DESENVOLVIMENTISTA ASIÁTICO,</a:t>
            </a:r>
            <a:endParaRPr lang="pt-PT" altLang="pt-PT" dirty="0"/>
          </a:p>
          <a:p>
            <a:pPr marL="0" indent="0">
              <a:buFont typeface="Arial" charset="0"/>
              <a:buNone/>
            </a:pPr>
            <a:endParaRPr lang="pt-PT" altLang="pt-PT" dirty="0"/>
          </a:p>
          <a:p>
            <a:pPr marL="0" indent="0">
              <a:buFont typeface="Arial" charset="0"/>
              <a:buNone/>
            </a:pPr>
            <a:r>
              <a:rPr lang="pt-PT" altLang="pt-PT" b="1" dirty="0"/>
              <a:t>1) níveis elevados de investimento industrial;</a:t>
            </a:r>
          </a:p>
          <a:p>
            <a:pPr marL="0" indent="0">
              <a:buFont typeface="Arial" charset="0"/>
              <a:buNone/>
            </a:pPr>
            <a:endParaRPr lang="pt-PT" altLang="pt-PT" b="1" dirty="0"/>
          </a:p>
          <a:p>
            <a:pPr marL="0" indent="0">
              <a:buFont typeface="Arial" charset="0"/>
              <a:buNone/>
            </a:pPr>
            <a:r>
              <a:rPr lang="pt-PT" altLang="pt-PT" b="1" dirty="0"/>
              <a:t>2) canalização estratégica de recursos financeiros para indústrias chave;</a:t>
            </a:r>
          </a:p>
          <a:p>
            <a:pPr marL="0" indent="0">
              <a:buFont typeface="Arial" charset="0"/>
              <a:buNone/>
            </a:pPr>
            <a:endParaRPr lang="pt-PT" altLang="pt-PT" b="1" dirty="0"/>
          </a:p>
          <a:p>
            <a:pPr marL="0" indent="0">
              <a:buFont typeface="Arial" charset="0"/>
              <a:buNone/>
            </a:pPr>
            <a:r>
              <a:rPr lang="pt-PT" altLang="pt-PT" b="1" dirty="0"/>
              <a:t>3)Exposição </a:t>
            </a:r>
            <a:r>
              <a:rPr lang="pt-PT" altLang="pt-PT" b="1" dirty="0" err="1"/>
              <a:t>selectiva</a:t>
            </a:r>
            <a:r>
              <a:rPr lang="pt-PT" altLang="pt-PT" b="1" dirty="0"/>
              <a:t> de indústrias domésticas à competição internacional via exportação</a:t>
            </a:r>
          </a:p>
          <a:p>
            <a:pPr marL="0" indent="0"/>
            <a:endParaRPr lang="pt-PT" altLang="pt-PT" dirty="0"/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91B6AC0-2749-4E54-9EEF-274490C9E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18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Desenvolvimentista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2682" y="1561672"/>
            <a:ext cx="9407127" cy="4971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 u="sng" dirty="0"/>
              <a:t>ESTADO DESENVOLVIMENTISTA ASIÁTICO: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/>
              <a:t>-» A literatura sobre o Estado Desenvolvimentista Asiático está preocupada com duas questões e que por sua vez correspondem a duas Escolas de pensamento:</a:t>
            </a:r>
          </a:p>
          <a:p>
            <a:pPr marL="0" indent="0">
              <a:buNone/>
            </a:pPr>
            <a:r>
              <a:rPr lang="pt-PT" dirty="0"/>
              <a:t>	-» </a:t>
            </a:r>
            <a:r>
              <a:rPr lang="pt-PT" b="1" dirty="0"/>
              <a:t>Escola Económica</a:t>
            </a:r>
            <a:r>
              <a:rPr lang="pt-PT" i="1" dirty="0"/>
              <a:t> </a:t>
            </a:r>
            <a:r>
              <a:rPr lang="pt-PT" dirty="0"/>
              <a:t>- políticas económicas que devem 	ser adotadas para promoção do desenvolvimento;</a:t>
            </a:r>
          </a:p>
          <a:p>
            <a:pPr marL="0" indent="0">
              <a:buNone/>
            </a:pPr>
            <a:r>
              <a:rPr lang="pt-PT" dirty="0"/>
              <a:t>	-» </a:t>
            </a:r>
            <a:r>
              <a:rPr lang="pt-PT" b="1" dirty="0"/>
              <a:t>Escola Política</a:t>
            </a:r>
            <a:r>
              <a:rPr lang="pt-PT" i="1" dirty="0"/>
              <a:t> </a:t>
            </a:r>
            <a:r>
              <a:rPr lang="pt-PT" dirty="0"/>
              <a:t>- condições políticas e outras que 	permitam a adoção de políticas apropriadas ao 	desenvolvimento, 	independentemente da sua natureza</a:t>
            </a:r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004CA53-6760-456D-9712-13F466A4E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69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Desenvolvimentista</a:t>
            </a:r>
            <a:endParaRPr lang="pt-PT" b="1" i="1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2C76F20-824F-42D6-9EF0-6026183A0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6981" y="1648813"/>
            <a:ext cx="3195687" cy="451631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986B3BC-3429-4DA5-944A-74F79544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724" y="1648813"/>
            <a:ext cx="3553905" cy="451631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86952AC-8A88-436F-815C-B32E51B08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14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ctr"/>
            <a:r>
              <a:rPr lang="pt-PT" dirty="0"/>
              <a:t> </a:t>
            </a:r>
            <a:r>
              <a:rPr lang="pt-PT" i="1" dirty="0"/>
              <a:t>A GRANDE TRANSFORMAÇÃO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8558" y="1828799"/>
            <a:ext cx="9328947" cy="49004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sz="3100" b="1" dirty="0"/>
              <a:t> </a:t>
            </a:r>
            <a:r>
              <a:rPr lang="pt-PT" sz="3100" b="1" u="sng" dirty="0"/>
              <a:t>O PAPEL DO ESTADO COMO REGULADOR DOS IMPACTOS NEGATIVOS DO MERCADO LIVRE</a:t>
            </a:r>
          </a:p>
          <a:p>
            <a:pPr marL="0" indent="0" algn="just">
              <a:buNone/>
            </a:pPr>
            <a:r>
              <a:rPr lang="pt-PT" dirty="0"/>
              <a:t>	</a:t>
            </a:r>
          </a:p>
          <a:p>
            <a:pPr marL="0" indent="0" algn="just">
              <a:buNone/>
            </a:pPr>
            <a:r>
              <a:rPr lang="pt-PT" i="1" dirty="0"/>
              <a:t>	“O Estado enquadrou o movimento de </a:t>
            </a:r>
            <a:r>
              <a:rPr lang="pt-PT" i="1" dirty="0" err="1"/>
              <a:t>mercadorização</a:t>
            </a:r>
            <a:r>
              <a:rPr lang="pt-PT" i="1" dirty="0"/>
              <a:t> 	da terra, do trabalho e do capital, procurando gerir os 	seus 	excessos e os conflitos daí resultantes. O Estado	moderno, 	concentrando o poder coercivo, impondo 	uma política fiscal, criando um quadro para a </a:t>
            </a:r>
            <a:r>
              <a:rPr lang="pt-PT" i="1" dirty="0" err="1"/>
              <a:t>actividade</a:t>
            </a:r>
            <a:r>
              <a:rPr lang="pt-PT" i="1" dirty="0"/>
              <a:t> 	económica (por exemplo, legitimando os direitos de 	propriedade), promoveu a transformação das lógicas de 	organização social contestando organizações 	precedentes”</a:t>
            </a:r>
          </a:p>
          <a:p>
            <a:pPr marL="0" indent="0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B6B60C-3AAE-4B8E-90B3-4972738E6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8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27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Desenvolvimentista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5950" y="1551398"/>
            <a:ext cx="9667782" cy="49813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PT" b="1" dirty="0" err="1"/>
              <a:t>Ha-joon</a:t>
            </a:r>
            <a:r>
              <a:rPr lang="pt-PT" b="1" dirty="0"/>
              <a:t> Chang, Para além dos subsídios e medidas protecionistas</a:t>
            </a:r>
          </a:p>
          <a:p>
            <a:pPr marL="0" indent="0">
              <a:buNone/>
            </a:pPr>
            <a:endParaRPr lang="pt-PT" i="1" dirty="0"/>
          </a:p>
          <a:p>
            <a:pPr marL="514350" indent="-514350">
              <a:buAutoNum type="arabicParenR"/>
            </a:pPr>
            <a:r>
              <a:rPr lang="pt-PT" dirty="0"/>
              <a:t>Coordenação de investimentos complementares; </a:t>
            </a:r>
          </a:p>
          <a:p>
            <a:pPr marL="514350" indent="-514350">
              <a:buAutoNum type="arabicParenR"/>
            </a:pPr>
            <a:r>
              <a:rPr lang="pt-PT" dirty="0"/>
              <a:t>Coordenação de investimentos competidores;</a:t>
            </a:r>
          </a:p>
          <a:p>
            <a:pPr marL="514350" indent="-514350">
              <a:buAutoNum type="arabicParenR"/>
            </a:pPr>
            <a:r>
              <a:rPr lang="pt-PT" dirty="0"/>
              <a:t>Políticas de promoção de economias de escala;</a:t>
            </a:r>
          </a:p>
          <a:p>
            <a:pPr marL="514350" indent="-514350">
              <a:buAutoNum type="arabicParenR"/>
            </a:pPr>
            <a:r>
              <a:rPr lang="pt-PT" dirty="0"/>
              <a:t>Regulação na importação de tecnologias;</a:t>
            </a:r>
          </a:p>
          <a:p>
            <a:pPr marL="514350" indent="-514350">
              <a:buAutoNum type="arabicParenR"/>
            </a:pPr>
            <a:r>
              <a:rPr lang="pt-PT" dirty="0"/>
              <a:t>Regulação do investimento direto estrangeiro;</a:t>
            </a:r>
          </a:p>
          <a:p>
            <a:pPr marL="514350" indent="-514350">
              <a:buAutoNum type="arabicParenR"/>
            </a:pPr>
            <a:r>
              <a:rPr lang="pt-PT" dirty="0"/>
              <a:t>Treino obrigatório dos trabalhadores a partir de um certo tamanho das empresas;</a:t>
            </a:r>
          </a:p>
          <a:p>
            <a:pPr marL="514350" indent="-514350">
              <a:buAutoNum type="arabicParenR"/>
            </a:pPr>
            <a:r>
              <a:rPr lang="pt-PT" u="sng" dirty="0"/>
              <a:t>O Estado age como um investidor de capital e incubador de empresas de tecnologia de ponta</a:t>
            </a:r>
            <a:r>
              <a:rPr lang="pt-PT" dirty="0"/>
              <a:t>;</a:t>
            </a:r>
          </a:p>
          <a:p>
            <a:pPr marL="514350" indent="-514350">
              <a:buAutoNum type="arabicParenR"/>
            </a:pPr>
            <a:r>
              <a:rPr lang="pt-PT" dirty="0"/>
              <a:t>Promoção das exportações;</a:t>
            </a:r>
          </a:p>
          <a:p>
            <a:pPr marL="514350" indent="-514350">
              <a:buAutoNum type="arabicParenR"/>
            </a:pPr>
            <a:r>
              <a:rPr lang="pt-PT" dirty="0"/>
              <a:t>Provisão de moeda estrangeira pelo governo para a aquisição de importações;</a:t>
            </a:r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569BAB-7913-417C-8610-6867C5064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10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Desenvolvimentista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0438" y="1571946"/>
            <a:ext cx="9389371" cy="4960829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pt-PT" altLang="pt-PT" dirty="0"/>
              <a:t>-» </a:t>
            </a:r>
            <a:r>
              <a:rPr lang="pt-PT" altLang="pt-PT" b="1" u="sng" dirty="0"/>
              <a:t>ESCOLA ECONÓMICA </a:t>
            </a:r>
            <a:r>
              <a:rPr lang="pt-PT" altLang="pt-PT" dirty="0"/>
              <a:t>- </a:t>
            </a:r>
            <a:r>
              <a:rPr lang="pt-PT" altLang="pt-PT" i="1" dirty="0"/>
              <a:t>Socialização do Risco Privado</a:t>
            </a:r>
            <a:r>
              <a:rPr lang="pt-PT" altLang="pt-PT" dirty="0"/>
              <a:t>:</a:t>
            </a:r>
          </a:p>
          <a:p>
            <a:pPr marL="0" indent="0">
              <a:buFont typeface="Arial" charset="0"/>
              <a:buNone/>
            </a:pPr>
            <a:r>
              <a:rPr lang="pt-PT" altLang="pt-PT" dirty="0"/>
              <a:t>	</a:t>
            </a:r>
          </a:p>
          <a:p>
            <a:pPr marL="0" indent="0" algn="just">
              <a:buFont typeface="Arial" charset="0"/>
              <a:buNone/>
            </a:pPr>
            <a:r>
              <a:rPr lang="pt-PT" altLang="pt-PT" dirty="0"/>
              <a:t>-»Sistema financeiro controlado pelo Estado (in)</a:t>
            </a:r>
            <a:r>
              <a:rPr lang="pt-PT" altLang="pt-PT" dirty="0" err="1"/>
              <a:t>directamente</a:t>
            </a:r>
            <a:r>
              <a:rPr lang="pt-PT" altLang="pt-PT" dirty="0"/>
              <a:t> ou permitia a alocação mais rápida de capital a sectores industriais estratégicos e permitia também ao Estado controlar os fluxos financeiros -» via bancos de desenvolvimento ou banca comercial</a:t>
            </a:r>
          </a:p>
          <a:p>
            <a:pPr marL="0" indent="0" algn="just">
              <a:buFont typeface="Arial" charset="0"/>
              <a:buNone/>
            </a:pPr>
            <a:r>
              <a:rPr lang="pt-PT" altLang="pt-PT" dirty="0"/>
              <a:t>-» Relações próximas entre bancos e empresas permitia 	uma melhor coordenação na recolha e processamento 	de informação, da monitorização da performance da 	gestão e facilitava a reestruturação de empresas em 	dificuldades;</a:t>
            </a:r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73FB4D-C009-4619-AB4A-AFE532D2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24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Desenvolvimentista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338" y="1479479"/>
            <a:ext cx="9362738" cy="51065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b="1" u="sng" dirty="0"/>
              <a:t>Limitações da Escola Económica</a:t>
            </a:r>
            <a:r>
              <a:rPr lang="pt-PT" dirty="0"/>
              <a:t>:</a:t>
            </a:r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r>
              <a:rPr lang="pt-PT" dirty="0"/>
              <a:t>-» Está exclusivamente preocupada em analisar as políticas económicas que foram necessárias para a rápida industrialização da Ásia Oriental sem ter em conta as condições políticas que permitiram a sua identificação e </a:t>
            </a:r>
            <a:r>
              <a:rPr lang="pt-PT" dirty="0" err="1"/>
              <a:t>adopção</a:t>
            </a:r>
            <a:r>
              <a:rPr lang="pt-PT" dirty="0"/>
              <a:t> – ou seja </a:t>
            </a:r>
            <a:r>
              <a:rPr lang="pt-PT" b="1" dirty="0"/>
              <a:t>como é se chegou a essas políticas económicas</a:t>
            </a:r>
            <a:r>
              <a:rPr lang="pt-PT" dirty="0"/>
              <a:t> – </a:t>
            </a:r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r>
              <a:rPr lang="pt-PT" dirty="0"/>
              <a:t>-» Está mais preocupada em utilizar a experiência de desenvolvimento asiática, que sai fora do Consenso de Washington, como arma contra o neoliberalismo e contra a visão de que o desenvolvimento é fruto do mercado</a:t>
            </a:r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D01BED7-B493-4311-AAA3-03AB31208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6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Desenvolvimentista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4928" y="1582220"/>
            <a:ext cx="9424882" cy="4950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/>
              <a:t>-» </a:t>
            </a:r>
            <a:r>
              <a:rPr lang="pt-PT" b="1" u="sng" dirty="0"/>
              <a:t>ESCOLA POLÍTICA</a:t>
            </a:r>
            <a:r>
              <a:rPr lang="pt-PT" b="1" dirty="0"/>
              <a:t> </a:t>
            </a:r>
          </a:p>
          <a:p>
            <a:pPr marL="0" indent="0">
              <a:buNone/>
            </a:pPr>
            <a:endParaRPr lang="pt-PT" b="1" dirty="0"/>
          </a:p>
          <a:p>
            <a:pPr marL="0" indent="0">
              <a:buNone/>
            </a:pPr>
            <a:r>
              <a:rPr lang="pt-PT" altLang="pt-PT" dirty="0"/>
              <a:t>	– Estado Desenvolvimentista como Estado Autónomo, 	Capaz, Incrustado e Forte:</a:t>
            </a:r>
          </a:p>
          <a:p>
            <a:pPr marL="0" indent="0">
              <a:buNone/>
            </a:pPr>
            <a:r>
              <a:rPr lang="pt-PT" altLang="pt-PT" dirty="0"/>
              <a:t>			</a:t>
            </a:r>
          </a:p>
          <a:p>
            <a:pPr marL="0" indent="0">
              <a:buNone/>
            </a:pPr>
            <a:r>
              <a:rPr lang="pt-PT" altLang="pt-PT" dirty="0"/>
              <a:t>			1) Autonomia de ação por parte da 					burocracia meritocrática;</a:t>
            </a:r>
          </a:p>
          <a:p>
            <a:pPr marL="0" indent="0">
              <a:buNone/>
            </a:pPr>
            <a:r>
              <a:rPr lang="pt-PT" altLang="pt-PT" dirty="0"/>
              <a:t>			</a:t>
            </a:r>
          </a:p>
          <a:p>
            <a:pPr marL="0" indent="0">
              <a:buNone/>
            </a:pPr>
            <a:r>
              <a:rPr lang="pt-PT" altLang="pt-PT" dirty="0"/>
              <a:t>			2) Cooperação/coordenação Estado – 					Empresas</a:t>
            </a: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0C9C08D-BD8E-4B0B-BD7B-71C88E52C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77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Desenvolvimentista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948" y="1643865"/>
            <a:ext cx="10744861" cy="508540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 </a:t>
            </a:r>
            <a:r>
              <a:rPr lang="pt-PT" sz="11200" b="1" u="sng" dirty="0"/>
              <a:t>ESCOLA POLÍTICA</a:t>
            </a:r>
            <a:r>
              <a:rPr lang="pt-PT" sz="11200" b="1" dirty="0"/>
              <a:t> </a:t>
            </a:r>
          </a:p>
          <a:p>
            <a:pPr marL="0" indent="0">
              <a:buNone/>
            </a:pPr>
            <a:endParaRPr lang="pt-PT" altLang="pt-PT" sz="11200" dirty="0"/>
          </a:p>
          <a:p>
            <a:pPr marL="0" indent="0">
              <a:buNone/>
            </a:pPr>
            <a:r>
              <a:rPr lang="pt-PT" altLang="pt-PT" sz="11200" dirty="0"/>
              <a:t>	-</a:t>
            </a:r>
            <a:r>
              <a:rPr lang="pt-PT" altLang="pt-PT" sz="11200" b="1" dirty="0"/>
              <a:t>Estado Autónomo e Capaz</a:t>
            </a:r>
            <a:r>
              <a:rPr lang="pt-PT" altLang="pt-PT" sz="11200" dirty="0"/>
              <a:t>:</a:t>
            </a:r>
          </a:p>
          <a:p>
            <a:pPr marL="0" indent="0">
              <a:buNone/>
            </a:pPr>
            <a:r>
              <a:rPr lang="pt-PT" sz="11200" dirty="0"/>
              <a:t>		-» agência piloto</a:t>
            </a:r>
          </a:p>
          <a:p>
            <a:pPr marL="0" indent="0">
              <a:buNone/>
            </a:pPr>
            <a:r>
              <a:rPr lang="pt-PT" sz="11200" dirty="0"/>
              <a:t>		-» exames de entrada – meritocracia</a:t>
            </a:r>
          </a:p>
          <a:p>
            <a:endParaRPr lang="pt-PT" sz="11200" dirty="0"/>
          </a:p>
          <a:p>
            <a:pPr marL="0" indent="0" algn="just">
              <a:buNone/>
            </a:pPr>
            <a:r>
              <a:rPr lang="pt-PT" sz="11200" i="1" dirty="0"/>
              <a:t>A capacidade do Estado para apoiar mercados e a acumulação capitalista depende da burocracia ser uma entidade corporativa coerente na qual os indivíduos assumem que a procura de objetivos corporativos é a melhor forma de maximizar os seus interesses pessoais. A coerência corporativa requere que os indivíduos sejam até a um certo grau isolados das pressões da sociedade que os rodeia </a:t>
            </a:r>
            <a:r>
              <a:rPr lang="pt-PT" sz="11200" dirty="0"/>
              <a:t>(Peter Evans, 1995)</a:t>
            </a:r>
          </a:p>
          <a:p>
            <a:pPr marL="0" indent="0">
              <a:buNone/>
            </a:pP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542C5A-13AA-40DB-A7C7-35A7F94F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05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Desenvolvimentista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755" y="1551398"/>
            <a:ext cx="10827054" cy="51778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 </a:t>
            </a:r>
            <a:r>
              <a:rPr lang="pt-PT" sz="11200" b="1" u="sng" dirty="0"/>
              <a:t>ESCOLA POLÍTICA (</a:t>
            </a:r>
            <a:r>
              <a:rPr lang="pt-PT" sz="11200" b="1" u="sng" dirty="0" err="1"/>
              <a:t>cont</a:t>
            </a:r>
            <a:r>
              <a:rPr lang="pt-PT" sz="11200" b="1" u="sng" dirty="0"/>
              <a:t>.):</a:t>
            </a:r>
          </a:p>
          <a:p>
            <a:pPr marL="0" indent="0">
              <a:buNone/>
            </a:pPr>
            <a:endParaRPr lang="pt-PT" altLang="pt-PT" sz="11200" b="1" u="sng" dirty="0"/>
          </a:p>
          <a:p>
            <a:pPr marL="0" indent="0">
              <a:buNone/>
            </a:pPr>
            <a:r>
              <a:rPr lang="pt-PT" altLang="pt-PT" sz="11200" dirty="0"/>
              <a:t>		</a:t>
            </a:r>
            <a:r>
              <a:rPr lang="pt-PT" altLang="pt-PT" sz="11200" b="1" dirty="0"/>
              <a:t>– Estado Incrustado:</a:t>
            </a:r>
          </a:p>
          <a:p>
            <a:pPr marL="0" indent="0">
              <a:buNone/>
            </a:pPr>
            <a:r>
              <a:rPr lang="pt-PT" sz="11200" dirty="0"/>
              <a:t>			-» relação Estado-Empresas ou “Autonomia					Incrustada” 	(Evans, 1995)</a:t>
            </a:r>
          </a:p>
          <a:p>
            <a:pPr marL="0" indent="0" algn="just">
              <a:buNone/>
            </a:pPr>
            <a:endParaRPr lang="pt-PT" sz="8800" i="1" dirty="0"/>
          </a:p>
          <a:p>
            <a:pPr marL="0" indent="0" algn="just">
              <a:buNone/>
            </a:pPr>
            <a:r>
              <a:rPr lang="pt-PT" sz="10400" b="1" i="1" dirty="0"/>
              <a:t>Seria um erro tornar o Estado num deus </a:t>
            </a:r>
            <a:r>
              <a:rPr lang="pt-PT" sz="10400" b="1" i="1" dirty="0" err="1"/>
              <a:t>ex</a:t>
            </a:r>
            <a:r>
              <a:rPr lang="pt-PT" sz="10400" b="1" i="1" dirty="0"/>
              <a:t> machina necessário e suficiente para determinar todos os resultados finais. Mesmo que os Estados sejam </a:t>
            </a:r>
            <a:r>
              <a:rPr lang="pt-PT" sz="10400" b="1" i="1" dirty="0" err="1"/>
              <a:t>actores</a:t>
            </a:r>
            <a:r>
              <a:rPr lang="pt-PT" sz="10400" b="1" i="1" dirty="0"/>
              <a:t> unitários, o que eles claramente não são, eles não seriam capazes de moldar o crescimento como bem entendessem. Até onde o Estado pode promover a transformação depende do carácter da comunidade empresarial com quem tem de trabalhar.</a:t>
            </a:r>
            <a:r>
              <a:rPr lang="pt-PT" sz="10400" i="1" dirty="0"/>
              <a:t> Se os Estados têm sucesso em mudar o carácter da comunidade empresarial então essa mudança de carácter terá por seu lado um impacto no Estado. O Estado e as empresas moldam um ao outro em iteração recíproca</a:t>
            </a:r>
            <a:r>
              <a:rPr lang="pt-PT" sz="10400" dirty="0"/>
              <a:t> (Evans, 1995) </a:t>
            </a:r>
          </a:p>
          <a:p>
            <a:pPr marL="0" indent="0">
              <a:buNone/>
            </a:pPr>
            <a:r>
              <a:rPr lang="pt-PT" sz="8600" b="1" dirty="0"/>
              <a:t> </a:t>
            </a:r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C4F136B-8134-4C80-8A80-6AAEFCC97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31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Desenvolvimentista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351" y="1664413"/>
            <a:ext cx="10467458" cy="486836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 </a:t>
            </a:r>
            <a:r>
              <a:rPr lang="pt-PT" sz="11200" b="1" u="sng" dirty="0"/>
              <a:t>ESCOLA POLÍTICA (</a:t>
            </a:r>
            <a:r>
              <a:rPr lang="pt-PT" sz="11200" b="1" u="sng" dirty="0" err="1"/>
              <a:t>cont</a:t>
            </a:r>
            <a:r>
              <a:rPr lang="pt-PT" sz="11200" b="1" u="sng" dirty="0"/>
              <a:t>.):</a:t>
            </a:r>
          </a:p>
          <a:p>
            <a:pPr marL="0" indent="0">
              <a:buNone/>
            </a:pPr>
            <a:endParaRPr lang="pt-PT" altLang="pt-PT" sz="11200" b="1" dirty="0"/>
          </a:p>
          <a:p>
            <a:pPr marL="0" indent="0">
              <a:buNone/>
            </a:pPr>
            <a:r>
              <a:rPr lang="pt-PT" altLang="pt-PT" sz="11200" b="1" dirty="0"/>
              <a:t>	– Estado Forte, Estado Disciplinador:</a:t>
            </a:r>
          </a:p>
          <a:p>
            <a:pPr marL="0" indent="0" algn="just">
              <a:buNone/>
            </a:pPr>
            <a:r>
              <a:rPr lang="pt-PT" sz="9600" dirty="0"/>
              <a:t>	-» A diferença entre a Ásia-Pacífico, e principalmente o Nordeste Asiático, e 	outros países que se industrializaram tarde 	não residiu nas políticas 	industriais ou mecanismos de controlo financeiro uma vez que “muitas 	outras nações tentaram uma e outra vez a maioria das políticas usadas na 	Ásia-Pacífico;</a:t>
            </a:r>
          </a:p>
          <a:p>
            <a:pPr marL="0" indent="0" algn="just">
              <a:buNone/>
            </a:pPr>
            <a:endParaRPr lang="pt-PT" sz="9600" dirty="0"/>
          </a:p>
          <a:p>
            <a:pPr marL="0" indent="0" algn="just">
              <a:buNone/>
            </a:pPr>
            <a:r>
              <a:rPr lang="pt-PT" sz="9600" dirty="0"/>
              <a:t>	-» O que distinguiu a Ásia-Pacífico foi a vontade dos Estados atuarem 	perante o sector privado como </a:t>
            </a:r>
            <a:r>
              <a:rPr lang="pt-PT" sz="9600" i="1" dirty="0"/>
              <a:t>agentes disciplinadores, impondo padrões 	de performance económica 	enquanto alocando subsídios para o 	desenvolvimento industrial</a:t>
            </a:r>
            <a:r>
              <a:rPr lang="pt-PT" sz="9600" dirty="0"/>
              <a:t>(</a:t>
            </a:r>
            <a:r>
              <a:rPr lang="pt-PT" sz="9600" dirty="0" err="1"/>
              <a:t>Amsden</a:t>
            </a:r>
            <a:r>
              <a:rPr lang="pt-PT" sz="9600" dirty="0"/>
              <a:t>, 1992)</a:t>
            </a:r>
            <a:endParaRPr lang="pt-PT" altLang="pt-PT" sz="9600" dirty="0"/>
          </a:p>
          <a:p>
            <a:pPr marL="0" lvl="0" indent="0" algn="just">
              <a:buNone/>
            </a:pPr>
            <a:r>
              <a:rPr lang="pt-PT" sz="9600" dirty="0"/>
              <a:t>		</a:t>
            </a:r>
            <a:endParaRPr lang="pt-PT" altLang="pt-PT" sz="9600" dirty="0"/>
          </a:p>
          <a:p>
            <a:pPr marL="0" indent="0">
              <a:buNone/>
            </a:pPr>
            <a:endParaRPr lang="pt-PT" sz="11200" b="1" u="sng" dirty="0"/>
          </a:p>
          <a:p>
            <a:pPr marL="0" indent="0">
              <a:buNone/>
            </a:pPr>
            <a:endParaRPr lang="pt-PT" altLang="pt-PT" sz="11200" b="1" u="sng" dirty="0"/>
          </a:p>
          <a:p>
            <a:pPr marL="0" indent="0">
              <a:buNone/>
            </a:pPr>
            <a:r>
              <a:rPr lang="pt-PT" altLang="pt-PT" sz="11200" dirty="0"/>
              <a:t>		</a:t>
            </a: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C5F03C-A045-4C1B-A55F-0FB73B802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08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DB08CF-6C15-4210-8767-4D2855D2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1E40C399-0A2D-4F01-A60E-2A1B59A8A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5620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8CEC5-650D-4EE3-87C1-9062CA42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9E9B6F6-215A-4785-8B29-5AEE3DDD8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E1E7C096-69C1-43B1-B089-A5B4712E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Pré-visualização de Diapositivo 6">
                <a:extLst>
                  <a:ext uri="{FF2B5EF4-FFF2-40B4-BE49-F238E27FC236}">
                    <a16:creationId xmlns:a16="http://schemas.microsoft.com/office/drawing/2014/main" id="{C38AF312-57B2-4B57-A009-C745F4A9538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95400" y="4619625"/>
              <a:ext cx="3048000" cy="1714500"/>
            </p:xfrm>
            <a:graphic>
              <a:graphicData uri="http://schemas.microsoft.com/office/powerpoint/2016/slidezoom">
                <pslz:sldZm>
                  <pslz:sldZmObj sldId="1513" cId="2363712473">
                    <pslz:zmPr id="{5A1C2366-0D7A-458F-BA56-D7917C7558B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Pré-visualização de Diapositivo 6">
                <a:extLst>
                  <a:ext uri="{FF2B5EF4-FFF2-40B4-BE49-F238E27FC236}">
                    <a16:creationId xmlns:a16="http://schemas.microsoft.com/office/drawing/2014/main" id="{C38AF312-57B2-4B57-A009-C745F4A953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5400" y="46196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7691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8E46A-5F9C-4EBE-88DB-950A1855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C2BB1C8-44B4-42DF-B959-50BF9BA76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EF69A3-73AF-419A-9E2C-3E7B6AF2C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69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ctr"/>
            <a:r>
              <a:rPr lang="pt-PT" dirty="0"/>
              <a:t> </a:t>
            </a:r>
            <a:r>
              <a:rPr lang="pt-PT" i="1" dirty="0"/>
              <a:t>A GRANDE TRANSFORMAÇÃO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4826" y="1562100"/>
            <a:ext cx="9525741" cy="51671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PT" dirty="0"/>
          </a:p>
          <a:p>
            <a:pPr marL="0" indent="0" algn="just">
              <a:buNone/>
            </a:pPr>
            <a:r>
              <a:rPr lang="pt-PT" dirty="0"/>
              <a:t>-» Para </a:t>
            </a:r>
            <a:r>
              <a:rPr lang="pt-PT" dirty="0" err="1"/>
              <a:t>Polanyi</a:t>
            </a:r>
            <a:r>
              <a:rPr lang="pt-PT" dirty="0"/>
              <a:t>, </a:t>
            </a:r>
            <a:r>
              <a:rPr lang="pt-PT" b="1" dirty="0"/>
              <a:t>foi o Estado que construiu o sistema de mercado livre – o mercado é uma construção;</a:t>
            </a:r>
            <a:r>
              <a:rPr lang="pt-PT" dirty="0"/>
              <a:t> </a:t>
            </a:r>
          </a:p>
          <a:p>
            <a:pPr marL="0" indent="0" algn="just">
              <a:buNone/>
            </a:pPr>
            <a:r>
              <a:rPr lang="pt-PT" dirty="0"/>
              <a:t>-» Logo </a:t>
            </a:r>
            <a:r>
              <a:rPr lang="pt-PT" b="1" dirty="0"/>
              <a:t>se é o Estado que constrói esse sistema de mercado livre, também o pode e deve regular e domar;</a:t>
            </a:r>
          </a:p>
          <a:p>
            <a:pPr marL="0" indent="0" algn="just">
              <a:buNone/>
            </a:pPr>
            <a:r>
              <a:rPr lang="pt-PT" dirty="0"/>
              <a:t>-» </a:t>
            </a:r>
            <a:r>
              <a:rPr lang="pt-PT" dirty="0" err="1"/>
              <a:t>Polanyi</a:t>
            </a:r>
            <a:r>
              <a:rPr lang="pt-PT" dirty="0"/>
              <a:t> propõe a </a:t>
            </a:r>
            <a:r>
              <a:rPr lang="pt-PT" b="1" dirty="0"/>
              <a:t>expansão do Estado</a:t>
            </a:r>
            <a:r>
              <a:rPr lang="pt-PT" dirty="0"/>
              <a:t> quer a nível interno quer a nível internacional como </a:t>
            </a:r>
            <a:r>
              <a:rPr lang="pt-PT" b="1" dirty="0"/>
              <a:t>solução para mitigar/reduzir os impactos/efeitos deste </a:t>
            </a:r>
            <a:r>
              <a:rPr lang="pt-PT" b="1" i="1" dirty="0"/>
              <a:t>Capitalismo</a:t>
            </a:r>
            <a:r>
              <a:rPr lang="pt-PT" b="1" dirty="0"/>
              <a:t> com os governos a desempenhar um papel de </a:t>
            </a:r>
            <a:r>
              <a:rPr lang="pt-PT" b="1" dirty="0" err="1"/>
              <a:t>actor</a:t>
            </a:r>
            <a:r>
              <a:rPr lang="pt-PT" b="1" dirty="0"/>
              <a:t> forte na mediação entre economias nacionais e internacionais (globalização)</a:t>
            </a:r>
            <a:r>
              <a:rPr lang="pt-PT" dirty="0"/>
              <a:t> </a:t>
            </a:r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3C7056-AAA5-4777-B35B-A688782F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44A5A-BBCD-46A6-864D-9EB843908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A7313244-22D6-43FA-8058-A652D7A15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1260182D-38A8-4B6C-A72F-97F6525CEAE8}"/>
                  </a:ext>
                </a:extLst>
              </p14:cNvPr>
              <p14:cNvContentPartPr/>
              <p14:nvPr/>
            </p14:nvContentPartPr>
            <p14:xfrm>
              <a:off x="546120" y="2851200"/>
              <a:ext cx="10515960" cy="18432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1260182D-38A8-4B6C-A72F-97F6525CEA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280" y="2787840"/>
                <a:ext cx="1054728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B9D6D432-7386-4DE0-9E90-89FF32929636}"/>
                  </a:ext>
                </a:extLst>
              </p14:cNvPr>
              <p14:cNvContentPartPr/>
              <p14:nvPr/>
            </p14:nvContentPartPr>
            <p14:xfrm>
              <a:off x="527040" y="4464000"/>
              <a:ext cx="10446120" cy="7668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B9D6D432-7386-4DE0-9E90-89FF329296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200" y="4400640"/>
                <a:ext cx="1047744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4161209D-43F6-48C1-8E46-C91097EB8D83}"/>
                  </a:ext>
                </a:extLst>
              </p14:cNvPr>
              <p14:cNvContentPartPr/>
              <p14:nvPr/>
            </p14:nvContentPartPr>
            <p14:xfrm>
              <a:off x="488880" y="5257800"/>
              <a:ext cx="10585800" cy="10836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4161209D-43F6-48C1-8E46-C91097EB8D8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040" y="5194440"/>
                <a:ext cx="10617120" cy="23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4580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E2E9E8-AC01-448A-864C-A3381228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8D4B0913-0D88-4CCD-BAA9-C24BE01E5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48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7BD8D-17B1-4DDC-8816-3EEB98E2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0C75DCF9-36BD-4898-A731-F81B95C4B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73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62829-9794-4E99-9F71-F6C485FB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D482AE98-6BF6-4556-B4CB-466D119FF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6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F65DE-6C43-400D-B9DF-48832816A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Posição de Conteúdo 3">
            <a:hlinkClick r:id="rId2"/>
            <a:extLst>
              <a:ext uri="{FF2B5EF4-FFF2-40B4-BE49-F238E27FC236}">
                <a16:creationId xmlns:a16="http://schemas.microsoft.com/office/drawing/2014/main" id="{2B75F46D-5344-40FE-AD34-183211FBB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90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08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12654A-19CA-415F-8189-8A22DB533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3A1FBA38-341B-496F-A1DA-FC1CF85DE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0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050B6-B081-40FB-9C22-811841C6E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9685D42-F0F6-4E9B-B1B0-BD92F015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561A8B62-6EFF-4B73-B250-A2EC9C2DB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89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93272-816F-4937-949A-7BB30A8AA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52D9F32-DC0B-4131-9A74-C3EF68AC8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93B63E-2B0E-45A9-BB26-D767F9382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41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C36BF0-F5EB-4C2A-AA58-51825D494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2B8F98B-7387-44E6-8EE0-E201F87CA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62B438-60E8-4837-B82C-6BC2029F7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49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C45B72-8529-4159-BF88-29B74E4A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37BF23E-94F4-4742-9C11-1B6B04A02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66659D-7CC4-4811-87E8-FE82F3BAB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2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e Desenvolvimento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417" y="1767155"/>
            <a:ext cx="9347272" cy="4643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/>
              <a:t>-» </a:t>
            </a:r>
            <a:r>
              <a:rPr lang="pt-PT" b="1" dirty="0"/>
              <a:t>O Estado sempre esteve no centro do estudo sobre Desenvolvimento: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- » como motor/promotor ou bloqueador do 	desenvolvimento 	económico-social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-» ao nível do seu papel e natureza no desenho e	implementação de políticas públicas para o 	desenvolvimento 	económico-social</a:t>
            </a:r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41BB8D-7652-425E-A9B7-9D94575E2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78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O ESTADO ASIÁTICO 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7071" y="1941816"/>
            <a:ext cx="9454625" cy="298978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pt-PT" sz="11200" b="1" dirty="0"/>
              <a:t>	</a:t>
            </a:r>
            <a:endParaRPr lang="pt-PT" dirty="0"/>
          </a:p>
          <a:p>
            <a:pPr marL="0" indent="0">
              <a:buNone/>
            </a:pPr>
            <a:r>
              <a:rPr lang="pt-PT" b="1" dirty="0"/>
              <a:t>O</a:t>
            </a:r>
            <a:r>
              <a:rPr lang="pt-PT" sz="11200" b="1" dirty="0"/>
              <a:t> QUE NOS DIZ A EXPERIÊNCIA DESENVOLVIMENTISTA ASIÁTICA DESDE O FINAL DA II GUERRA MUNDIAL?</a:t>
            </a:r>
          </a:p>
          <a:p>
            <a:pPr marL="0" indent="0">
              <a:buNone/>
            </a:pPr>
            <a:r>
              <a:rPr lang="pt-PT" sz="11200" dirty="0"/>
              <a:t>	</a:t>
            </a:r>
          </a:p>
          <a:p>
            <a:pPr marL="0" indent="0">
              <a:buNone/>
            </a:pPr>
            <a:r>
              <a:rPr lang="pt-PT" sz="11200" dirty="0"/>
              <a:t>	-» Não há desenvolvimento sem capacidade de Estado e 	sem Estado a trabalhar de perto com as Empresas</a:t>
            </a:r>
          </a:p>
          <a:p>
            <a:pPr marL="0" indent="0">
              <a:buNone/>
            </a:pPr>
            <a:r>
              <a:rPr lang="pt-PT" altLang="pt-PT" sz="11200" b="1" dirty="0"/>
              <a:t>		</a:t>
            </a:r>
            <a:endParaRPr lang="pt-PT" sz="11200" b="1" u="sng" dirty="0"/>
          </a:p>
          <a:p>
            <a:pPr marL="0" indent="0">
              <a:buNone/>
            </a:pPr>
            <a:endParaRPr lang="pt-PT" altLang="pt-PT" sz="11200" b="1" u="sng" dirty="0"/>
          </a:p>
          <a:p>
            <a:pPr marL="0" indent="0">
              <a:buNone/>
            </a:pPr>
            <a:r>
              <a:rPr lang="pt-PT" altLang="pt-PT" sz="11200" dirty="0"/>
              <a:t>		</a:t>
            </a: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F970DE7-ECFA-47D0-B135-D183BFB5B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7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e Desenvolvimento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009" y="1602769"/>
            <a:ext cx="9641249" cy="49110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PT" dirty="0"/>
              <a:t>-» </a:t>
            </a:r>
            <a:r>
              <a:rPr lang="pt-PT" b="1" u="sng" dirty="0"/>
              <a:t>No período pós-II Guerra Mundial  e até 1980s</a:t>
            </a:r>
            <a:r>
              <a:rPr lang="pt-PT" u="sng" dirty="0"/>
              <a:t>, 2 visões dominantes sobre o caminho para o desenvolvimento e que tinham o Estado no centro do modelo - altos níveis de crescimento económico, industrialização, construção de um Estado Social moderno e infraestruturas </a:t>
            </a:r>
            <a:r>
              <a:rPr lang="pt-PT" u="sng" dirty="0" err="1"/>
              <a:t>sócio-económicas</a:t>
            </a:r>
            <a:r>
              <a:rPr lang="pt-PT" dirty="0"/>
              <a:t>:</a:t>
            </a:r>
          </a:p>
          <a:p>
            <a:pPr marL="0" indent="0" algn="just">
              <a:buNone/>
            </a:pPr>
            <a:r>
              <a:rPr lang="pt-PT" dirty="0"/>
              <a:t> 	-» (1) </a:t>
            </a:r>
            <a:r>
              <a:rPr lang="pt-PT" b="1" dirty="0"/>
              <a:t>modernização, Keynesianismo e bem-estar, social</a:t>
            </a:r>
            <a:r>
              <a:rPr lang="pt-PT" dirty="0"/>
              <a:t>-	</a:t>
            </a:r>
            <a:r>
              <a:rPr lang="pt-PT" b="1" dirty="0"/>
              <a:t>democracia</a:t>
            </a:r>
            <a:r>
              <a:rPr lang="pt-PT" dirty="0"/>
              <a:t> - Estado benevolente, pluralista, 	economia 	de mercado, promotor do capitalismo e 	combatendo/melhorando os seus excessos; </a:t>
            </a:r>
          </a:p>
          <a:p>
            <a:pPr marL="0" indent="0" algn="just">
              <a:buNone/>
            </a:pPr>
            <a:r>
              <a:rPr lang="pt-PT" dirty="0"/>
              <a:t>	-» (2) </a:t>
            </a:r>
            <a:r>
              <a:rPr lang="pt-PT" b="1" dirty="0"/>
              <a:t>planeamento socialista e marxista</a:t>
            </a:r>
            <a:r>
              <a:rPr lang="pt-PT" dirty="0"/>
              <a:t> – Estado como 	reflexo do conflito de classes, com planeamento socialista 	como resolução desse conflito a favor das classes em 	oposição 	às classes exploradoras quer proprietários imobiliários, 	comerciantes, financeiros ou empreendedores capitalistas.</a:t>
            </a:r>
          </a:p>
          <a:p>
            <a:pPr marL="0" indent="0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904595-1006-41B6-A1F5-587DD12B6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9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67FE7D58-D630-4578-B554-878CE2156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41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e Desenvolvimento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4624" y="1530849"/>
            <a:ext cx="9270027" cy="505488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9600" dirty="0"/>
              <a:t>-» </a:t>
            </a:r>
            <a:r>
              <a:rPr lang="en-GB" sz="9600" b="1" dirty="0"/>
              <a:t>Mas a </a:t>
            </a:r>
            <a:r>
              <a:rPr lang="en-GB" sz="9600" b="1" dirty="0" err="1"/>
              <a:t>partir</a:t>
            </a:r>
            <a:r>
              <a:rPr lang="en-GB" sz="9600" b="1" dirty="0"/>
              <a:t> de 1980s, </a:t>
            </a:r>
            <a:r>
              <a:rPr lang="en-GB" sz="9600" b="1" dirty="0" err="1"/>
              <a:t>emergência</a:t>
            </a:r>
            <a:r>
              <a:rPr lang="en-GB" sz="9600" b="1" dirty="0"/>
              <a:t> do </a:t>
            </a:r>
            <a:r>
              <a:rPr lang="en-GB" sz="9600" b="1" dirty="0" err="1"/>
              <a:t>Consenso</a:t>
            </a:r>
            <a:r>
              <a:rPr lang="en-GB" sz="9600" b="1" dirty="0"/>
              <a:t> de Washington</a:t>
            </a:r>
            <a:r>
              <a:rPr lang="en-GB" sz="9600" dirty="0"/>
              <a:t>:</a:t>
            </a:r>
          </a:p>
          <a:p>
            <a:pPr marL="0" indent="0" algn="just">
              <a:buNone/>
            </a:pPr>
            <a:r>
              <a:rPr lang="en-GB" sz="9600" dirty="0"/>
              <a:t>	</a:t>
            </a:r>
          </a:p>
          <a:p>
            <a:pPr marL="0" indent="0" algn="just">
              <a:buNone/>
            </a:pPr>
            <a:r>
              <a:rPr lang="en-GB" sz="9600" dirty="0"/>
              <a:t>	-» Estado </a:t>
            </a:r>
            <a:r>
              <a:rPr lang="en-GB" sz="9600" dirty="0" err="1"/>
              <a:t>deixa</a:t>
            </a:r>
            <a:r>
              <a:rPr lang="en-GB" sz="9600" dirty="0"/>
              <a:t> de ser visto de forma </a:t>
            </a:r>
            <a:r>
              <a:rPr lang="en-GB" sz="9600" dirty="0" err="1"/>
              <a:t>mais</a:t>
            </a:r>
            <a:r>
              <a:rPr lang="en-GB" sz="9600" dirty="0"/>
              <a:t> </a:t>
            </a:r>
            <a:r>
              <a:rPr lang="en-GB" sz="9600" dirty="0" err="1"/>
              <a:t>benevolente</a:t>
            </a:r>
            <a:r>
              <a:rPr lang="en-GB" sz="9600" dirty="0"/>
              <a:t> -» agora 	serve interesses </a:t>
            </a:r>
            <a:r>
              <a:rPr lang="en-GB" sz="9600" dirty="0" err="1"/>
              <a:t>individuais</a:t>
            </a:r>
            <a:r>
              <a:rPr lang="en-GB" sz="9600" dirty="0"/>
              <a:t>/</a:t>
            </a:r>
            <a:r>
              <a:rPr lang="en-GB" sz="9600" dirty="0" err="1"/>
              <a:t>grupos</a:t>
            </a:r>
            <a:r>
              <a:rPr lang="en-GB" sz="9600" dirty="0"/>
              <a:t> de interesse via </a:t>
            </a:r>
            <a:r>
              <a:rPr lang="en-GB" sz="9600" dirty="0" err="1"/>
              <a:t>rendas</a:t>
            </a:r>
            <a:r>
              <a:rPr lang="en-GB" sz="9600" dirty="0"/>
              <a:t> 	</a:t>
            </a:r>
            <a:r>
              <a:rPr lang="en-GB" sz="9600" dirty="0" err="1"/>
              <a:t>públicas</a:t>
            </a:r>
            <a:r>
              <a:rPr lang="en-GB" sz="9600" dirty="0"/>
              <a:t> (</a:t>
            </a:r>
            <a:r>
              <a:rPr lang="en-GB" sz="9600" dirty="0" err="1"/>
              <a:t>monópolios</a:t>
            </a:r>
            <a:r>
              <a:rPr lang="en-GB" sz="9600" dirty="0"/>
              <a:t>, </a:t>
            </a:r>
            <a:r>
              <a:rPr lang="en-GB" sz="9600" dirty="0" err="1"/>
              <a:t>subsídios</a:t>
            </a:r>
            <a:r>
              <a:rPr lang="en-GB" sz="9600" dirty="0"/>
              <a:t> </a:t>
            </a:r>
            <a:r>
              <a:rPr lang="en-GB" sz="9600" dirty="0" err="1"/>
              <a:t>estatais</a:t>
            </a:r>
            <a:r>
              <a:rPr lang="en-GB" sz="9600" dirty="0"/>
              <a:t>, </a:t>
            </a:r>
            <a:r>
              <a:rPr lang="en-GB" sz="9600" dirty="0" err="1"/>
              <a:t>benefícios</a:t>
            </a:r>
            <a:r>
              <a:rPr lang="en-GB" sz="9600" dirty="0"/>
              <a:t> </a:t>
            </a:r>
            <a:r>
              <a:rPr lang="en-GB" sz="9600" dirty="0" err="1"/>
              <a:t>fiscais</a:t>
            </a:r>
            <a:r>
              <a:rPr lang="en-GB" sz="9600" dirty="0"/>
              <a:t>, etc) </a:t>
            </a:r>
            <a:r>
              <a:rPr lang="en-GB" sz="9600" dirty="0" err="1"/>
              <a:t>ou</a:t>
            </a:r>
            <a:r>
              <a:rPr lang="en-GB" sz="9600" dirty="0"/>
              <a:t> 	</a:t>
            </a:r>
            <a:r>
              <a:rPr lang="en-GB" sz="9600" dirty="0" err="1"/>
              <a:t>corrupção</a:t>
            </a:r>
            <a:r>
              <a:rPr lang="en-GB" sz="9600" dirty="0"/>
              <a:t>:  </a:t>
            </a:r>
          </a:p>
          <a:p>
            <a:pPr marL="0" indent="0" algn="just">
              <a:buNone/>
            </a:pPr>
            <a:r>
              <a:rPr lang="en-GB" sz="9600" dirty="0"/>
              <a:t>		R1: </a:t>
            </a:r>
            <a:r>
              <a:rPr lang="en-GB" sz="9600" dirty="0" err="1"/>
              <a:t>Experiências</a:t>
            </a:r>
            <a:r>
              <a:rPr lang="en-GB" sz="9600" dirty="0"/>
              <a:t> de </a:t>
            </a:r>
            <a:r>
              <a:rPr lang="en-GB" sz="9600" dirty="0" err="1"/>
              <a:t>desenvolvimento</a:t>
            </a:r>
            <a:r>
              <a:rPr lang="en-GB" sz="9600" dirty="0"/>
              <a:t> </a:t>
            </a:r>
            <a:r>
              <a:rPr lang="en-GB" sz="9600" dirty="0" err="1"/>
              <a:t>lideradas</a:t>
            </a:r>
            <a:r>
              <a:rPr lang="en-GB" sz="9600" dirty="0"/>
              <a:t> </a:t>
            </a:r>
            <a:r>
              <a:rPr lang="en-GB" sz="9600" dirty="0" err="1"/>
              <a:t>pelo</a:t>
            </a:r>
            <a:r>
              <a:rPr lang="en-GB" sz="9600" dirty="0"/>
              <a:t> 		Estado </a:t>
            </a:r>
            <a:r>
              <a:rPr lang="en-GB" sz="9600" dirty="0" err="1"/>
              <a:t>principalmente</a:t>
            </a:r>
            <a:r>
              <a:rPr lang="en-GB" sz="9600" dirty="0"/>
              <a:t> </a:t>
            </a:r>
            <a:r>
              <a:rPr lang="en-GB" sz="9600" dirty="0" err="1"/>
              <a:t>em</a:t>
            </a:r>
            <a:r>
              <a:rPr lang="en-GB" sz="9600" dirty="0"/>
              <a:t> </a:t>
            </a:r>
            <a:r>
              <a:rPr lang="en-GB" sz="9600" dirty="0" err="1"/>
              <a:t>países</a:t>
            </a:r>
            <a:r>
              <a:rPr lang="en-GB" sz="9600" dirty="0"/>
              <a:t> </a:t>
            </a:r>
            <a:r>
              <a:rPr lang="en-GB" sz="9600" dirty="0" err="1"/>
              <a:t>em</a:t>
            </a:r>
            <a:r>
              <a:rPr lang="en-GB" sz="9600" dirty="0"/>
              <a:t> </a:t>
            </a:r>
            <a:r>
              <a:rPr lang="en-GB" sz="9600" dirty="0" err="1"/>
              <a:t>desenvolvimento</a:t>
            </a:r>
            <a:r>
              <a:rPr lang="en-GB" sz="9600" dirty="0"/>
              <a:t> 		</a:t>
            </a:r>
            <a:r>
              <a:rPr lang="en-GB" sz="9600" dirty="0" err="1"/>
              <a:t>embora</a:t>
            </a:r>
            <a:r>
              <a:rPr lang="en-GB" sz="9600" dirty="0"/>
              <a:t> </a:t>
            </a:r>
            <a:r>
              <a:rPr lang="en-GB" sz="9600" dirty="0" err="1"/>
              <a:t>possam</a:t>
            </a:r>
            <a:r>
              <a:rPr lang="en-GB" sz="9600" dirty="0"/>
              <a:t> </a:t>
            </a:r>
            <a:r>
              <a:rPr lang="en-GB" sz="9600" dirty="0" err="1"/>
              <a:t>ter</a:t>
            </a:r>
            <a:r>
              <a:rPr lang="en-GB" sz="9600" dirty="0"/>
              <a:t> </a:t>
            </a:r>
            <a:r>
              <a:rPr lang="en-GB" sz="9600" dirty="0" err="1"/>
              <a:t>conduzido</a:t>
            </a:r>
            <a:r>
              <a:rPr lang="en-GB" sz="9600" dirty="0"/>
              <a:t> a </a:t>
            </a:r>
            <a:r>
              <a:rPr lang="en-GB" sz="9600" dirty="0" err="1"/>
              <a:t>crescimento</a:t>
            </a:r>
            <a:r>
              <a:rPr lang="en-GB" sz="9600" dirty="0"/>
              <a:t> 			</a:t>
            </a:r>
            <a:r>
              <a:rPr lang="en-GB" sz="9600" dirty="0" err="1"/>
              <a:t>económico</a:t>
            </a:r>
            <a:r>
              <a:rPr lang="en-GB" sz="9600" dirty="0"/>
              <a:t> </a:t>
            </a:r>
            <a:r>
              <a:rPr lang="en-GB" sz="9600" dirty="0" err="1"/>
              <a:t>rápido</a:t>
            </a:r>
            <a:r>
              <a:rPr lang="en-GB" sz="9600" dirty="0"/>
              <a:t>, </a:t>
            </a:r>
            <a:r>
              <a:rPr lang="en-GB" sz="9600" dirty="0" err="1"/>
              <a:t>não</a:t>
            </a:r>
            <a:r>
              <a:rPr lang="en-GB" sz="9600" dirty="0"/>
              <a:t> se </a:t>
            </a:r>
            <a:r>
              <a:rPr lang="en-GB" sz="9600" dirty="0" err="1"/>
              <a:t>traduziram</a:t>
            </a:r>
            <a:r>
              <a:rPr lang="en-GB" sz="9600" dirty="0"/>
              <a:t> </a:t>
            </a:r>
            <a:r>
              <a:rPr lang="en-GB" sz="9600" dirty="0" err="1"/>
              <a:t>em</a:t>
            </a:r>
            <a:r>
              <a:rPr lang="en-GB" sz="9600" dirty="0"/>
              <a:t> </a:t>
            </a:r>
            <a:r>
              <a:rPr lang="en-GB" sz="9600" dirty="0" err="1"/>
              <a:t>crescimento</a:t>
            </a:r>
            <a:r>
              <a:rPr lang="en-GB" sz="9600" dirty="0"/>
              <a:t> 		</a:t>
            </a:r>
            <a:r>
              <a:rPr lang="en-GB" sz="9600" dirty="0" err="1"/>
              <a:t>sustentado</a:t>
            </a:r>
            <a:r>
              <a:rPr lang="en-GB" sz="9600" dirty="0"/>
              <a:t> </a:t>
            </a:r>
            <a:r>
              <a:rPr lang="en-GB" sz="9600" dirty="0" err="1"/>
              <a:t>ou</a:t>
            </a:r>
            <a:r>
              <a:rPr lang="en-GB" sz="9600" dirty="0"/>
              <a:t> </a:t>
            </a:r>
            <a:r>
              <a:rPr lang="en-GB" sz="9600" dirty="0" err="1"/>
              <a:t>mesmo</a:t>
            </a:r>
            <a:r>
              <a:rPr lang="en-GB" sz="9600" dirty="0"/>
              <a:t> </a:t>
            </a:r>
            <a:r>
              <a:rPr lang="en-GB" sz="9600" dirty="0" err="1"/>
              <a:t>bem-estar</a:t>
            </a:r>
            <a:r>
              <a:rPr lang="en-GB" sz="9600" dirty="0"/>
              <a:t> – </a:t>
            </a:r>
            <a:r>
              <a:rPr lang="en-GB" sz="9600" dirty="0" err="1"/>
              <a:t>intervençaõ</a:t>
            </a:r>
            <a:r>
              <a:rPr lang="en-GB" sz="9600" dirty="0"/>
              <a:t> </a:t>
            </a:r>
            <a:r>
              <a:rPr lang="en-GB" sz="9600" dirty="0" err="1"/>
              <a:t>estatal</a:t>
            </a:r>
            <a:r>
              <a:rPr lang="en-GB" sz="9600" dirty="0"/>
              <a:t> 		vista </a:t>
            </a:r>
            <a:r>
              <a:rPr lang="en-GB" sz="9600" dirty="0" err="1"/>
              <a:t>como</a:t>
            </a:r>
            <a:r>
              <a:rPr lang="en-GB" sz="9600" dirty="0"/>
              <a:t> </a:t>
            </a:r>
            <a:r>
              <a:rPr lang="en-GB" sz="9600" dirty="0" err="1"/>
              <a:t>tendo</a:t>
            </a:r>
            <a:r>
              <a:rPr lang="en-GB" sz="9600" dirty="0"/>
              <a:t> </a:t>
            </a:r>
            <a:r>
              <a:rPr lang="en-GB" sz="9600" dirty="0" err="1"/>
              <a:t>falhado</a:t>
            </a:r>
            <a:r>
              <a:rPr lang="en-GB" sz="9600" dirty="0"/>
              <a:t> </a:t>
            </a:r>
            <a:r>
              <a:rPr lang="en-GB" sz="9600" dirty="0" err="1"/>
              <a:t>nas</a:t>
            </a:r>
            <a:r>
              <a:rPr lang="en-GB" sz="9600" dirty="0"/>
              <a:t> </a:t>
            </a:r>
            <a:r>
              <a:rPr lang="en-GB" sz="9600" dirty="0" err="1"/>
              <a:t>expectativas</a:t>
            </a:r>
            <a:r>
              <a:rPr lang="en-GB" sz="9600" dirty="0"/>
              <a:t> e no 			</a:t>
            </a:r>
            <a:r>
              <a:rPr lang="en-GB" sz="9600" dirty="0" err="1"/>
              <a:t>cumprimento</a:t>
            </a:r>
            <a:r>
              <a:rPr lang="en-GB" sz="9600" dirty="0"/>
              <a:t> de </a:t>
            </a:r>
            <a:r>
              <a:rPr lang="en-GB" sz="9600" dirty="0" err="1"/>
              <a:t>promessas</a:t>
            </a:r>
            <a:r>
              <a:rPr lang="en-GB" sz="9600" dirty="0"/>
              <a:t> </a:t>
            </a:r>
            <a:r>
              <a:rPr lang="en-GB" sz="9600" dirty="0" err="1"/>
              <a:t>políticas</a:t>
            </a:r>
            <a:r>
              <a:rPr lang="en-GB" sz="9600" dirty="0"/>
              <a:t>- </a:t>
            </a:r>
          </a:p>
          <a:p>
            <a:pPr marL="0" indent="0" algn="just">
              <a:buNone/>
            </a:pPr>
            <a:r>
              <a:rPr lang="en-GB" sz="9600" dirty="0"/>
              <a:t>		R2: Crises </a:t>
            </a:r>
            <a:r>
              <a:rPr lang="en-GB" sz="9600" dirty="0" err="1"/>
              <a:t>fiscais</a:t>
            </a:r>
            <a:r>
              <a:rPr lang="en-GB" sz="9600" dirty="0"/>
              <a:t> </a:t>
            </a:r>
            <a:r>
              <a:rPr lang="en-GB" sz="9600" dirty="0" err="1"/>
              <a:t>nos</a:t>
            </a:r>
            <a:r>
              <a:rPr lang="en-GB" sz="9600" dirty="0"/>
              <a:t> </a:t>
            </a:r>
            <a:r>
              <a:rPr lang="en-GB" sz="9600" dirty="0" err="1"/>
              <a:t>países</a:t>
            </a:r>
            <a:r>
              <a:rPr lang="en-GB" sz="9600" dirty="0"/>
              <a:t> </a:t>
            </a:r>
            <a:r>
              <a:rPr lang="en-GB" sz="9600" dirty="0" err="1"/>
              <a:t>desenvolvido</a:t>
            </a:r>
            <a:r>
              <a:rPr lang="en-GB" sz="9600" dirty="0"/>
              <a:t> </a:t>
            </a:r>
            <a:r>
              <a:rPr lang="en-GB" sz="9600" dirty="0" err="1"/>
              <a:t>atribuidos</a:t>
            </a:r>
            <a:r>
              <a:rPr lang="en-GB" sz="9600" dirty="0"/>
              <a:t> à </a:t>
            </a:r>
            <a:r>
              <a:rPr lang="en-GB" sz="9600" dirty="0" err="1"/>
              <a:t>má</a:t>
            </a:r>
            <a:r>
              <a:rPr lang="en-GB" sz="9600" dirty="0"/>
              <a:t> 		</a:t>
            </a:r>
            <a:r>
              <a:rPr lang="en-GB" sz="9600" dirty="0" err="1"/>
              <a:t>gestão</a:t>
            </a:r>
            <a:r>
              <a:rPr lang="en-GB" sz="9600" dirty="0"/>
              <a:t> 	</a:t>
            </a:r>
            <a:r>
              <a:rPr lang="en-GB" sz="9600" dirty="0" err="1"/>
              <a:t>pública</a:t>
            </a:r>
            <a:endParaRPr lang="en-GB" sz="9600" dirty="0"/>
          </a:p>
          <a:p>
            <a:pPr marL="0" indent="0" algn="just">
              <a:buNone/>
            </a:pPr>
            <a:r>
              <a:rPr lang="en-GB" sz="6000" dirty="0"/>
              <a:t>	</a:t>
            </a:r>
            <a:endParaRPr lang="pt-PT" dirty="0"/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43A38B-C013-4C23-A412-A545F87BD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27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dirty="0"/>
              <a:t> </a:t>
            </a:r>
            <a:r>
              <a:rPr lang="pt-PT" b="1" dirty="0"/>
              <a:t>Estado e Desenvolvimento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5848" y="1695236"/>
            <a:ext cx="9579006" cy="49097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9600" dirty="0"/>
              <a:t>-» Logo, </a:t>
            </a:r>
            <a:r>
              <a:rPr lang="en-GB" sz="9600" dirty="0" err="1"/>
              <a:t>duas</a:t>
            </a:r>
            <a:r>
              <a:rPr lang="en-GB" sz="9600" dirty="0"/>
              <a:t> </a:t>
            </a:r>
            <a:r>
              <a:rPr lang="en-GB" sz="9600" dirty="0" err="1"/>
              <a:t>propostas</a:t>
            </a:r>
            <a:r>
              <a:rPr lang="en-GB" sz="9600" dirty="0"/>
              <a:t> </a:t>
            </a:r>
            <a:r>
              <a:rPr lang="en-GB" sz="9600" dirty="0" err="1"/>
              <a:t>começam</a:t>
            </a:r>
            <a:r>
              <a:rPr lang="en-GB" sz="9600" dirty="0"/>
              <a:t> a </a:t>
            </a:r>
            <a:r>
              <a:rPr lang="en-GB" sz="9600" dirty="0" err="1"/>
              <a:t>ganhar</a:t>
            </a:r>
            <a:r>
              <a:rPr lang="en-GB" sz="9600" dirty="0"/>
              <a:t> </a:t>
            </a:r>
            <a:r>
              <a:rPr lang="en-GB" sz="9600" dirty="0" err="1"/>
              <a:t>espaço</a:t>
            </a:r>
            <a:r>
              <a:rPr lang="en-GB" sz="9600" dirty="0"/>
              <a:t> </a:t>
            </a:r>
            <a:r>
              <a:rPr lang="en-GB" sz="9600" dirty="0" err="1"/>
              <a:t>político</a:t>
            </a:r>
            <a:r>
              <a:rPr lang="en-GB" sz="9600" dirty="0"/>
              <a:t>: </a:t>
            </a:r>
          </a:p>
          <a:p>
            <a:pPr marL="0" indent="0" algn="just">
              <a:buNone/>
            </a:pPr>
            <a:r>
              <a:rPr lang="en-GB" sz="9600" dirty="0"/>
              <a:t>		</a:t>
            </a:r>
            <a:r>
              <a:rPr lang="en-GB" sz="9600" b="1" dirty="0"/>
              <a:t>-» </a:t>
            </a:r>
            <a:r>
              <a:rPr lang="en-GB" sz="9600" b="1" dirty="0" err="1"/>
              <a:t>Redução</a:t>
            </a:r>
            <a:r>
              <a:rPr lang="en-GB" sz="9600" b="1" dirty="0"/>
              <a:t> do </a:t>
            </a:r>
            <a:r>
              <a:rPr lang="en-GB" sz="9600" b="1" dirty="0" err="1"/>
              <a:t>papel</a:t>
            </a:r>
            <a:r>
              <a:rPr lang="en-GB" sz="9600" b="1" dirty="0"/>
              <a:t> do Estado </a:t>
            </a:r>
          </a:p>
          <a:p>
            <a:pPr marL="0" indent="0" algn="just">
              <a:buNone/>
            </a:pPr>
            <a:r>
              <a:rPr lang="en-GB" sz="9600" b="1" dirty="0"/>
              <a:t>		-» </a:t>
            </a:r>
            <a:r>
              <a:rPr lang="en-GB" sz="9600" b="1" dirty="0" err="1"/>
              <a:t>Desenvolvimento</a:t>
            </a:r>
            <a:r>
              <a:rPr lang="en-GB" sz="9600" b="1" dirty="0"/>
              <a:t> </a:t>
            </a:r>
            <a:r>
              <a:rPr lang="en-GB" sz="9600" b="1" dirty="0" err="1"/>
              <a:t>fruto</a:t>
            </a:r>
            <a:r>
              <a:rPr lang="en-GB" sz="9600" b="1" dirty="0"/>
              <a:t> das </a:t>
            </a:r>
            <a:r>
              <a:rPr lang="en-GB" sz="9600" b="1" dirty="0" err="1"/>
              <a:t>forças</a:t>
            </a:r>
            <a:r>
              <a:rPr lang="en-GB" sz="9600" b="1" dirty="0"/>
              <a:t> de Mercado e </a:t>
            </a:r>
            <a:r>
              <a:rPr lang="en-GB" sz="9600" b="1" dirty="0" err="1"/>
              <a:t>não</a:t>
            </a:r>
            <a:r>
              <a:rPr lang="en-GB" sz="9600" b="1" dirty="0"/>
              <a:t> do 		Estado</a:t>
            </a:r>
          </a:p>
          <a:p>
            <a:pPr marL="0" indent="0" algn="just">
              <a:buNone/>
            </a:pPr>
            <a:endParaRPr lang="en-GB" sz="9600" dirty="0"/>
          </a:p>
          <a:p>
            <a:pPr marL="0" indent="0" algn="just">
              <a:buNone/>
            </a:pPr>
            <a:r>
              <a:rPr lang="en-GB" sz="9600" dirty="0"/>
              <a:t>-» </a:t>
            </a:r>
            <a:r>
              <a:rPr lang="en-GB" sz="9600" dirty="0" err="1"/>
              <a:t>Impacto</a:t>
            </a:r>
            <a:r>
              <a:rPr lang="en-GB" sz="9600" dirty="0"/>
              <a:t> do </a:t>
            </a:r>
            <a:r>
              <a:rPr lang="en-GB" sz="9600" dirty="0" err="1"/>
              <a:t>Consenso</a:t>
            </a:r>
            <a:r>
              <a:rPr lang="en-GB" sz="9600" dirty="0"/>
              <a:t> de Washington (</a:t>
            </a:r>
            <a:r>
              <a:rPr lang="en-GB" sz="9600" dirty="0" err="1"/>
              <a:t>reforçado</a:t>
            </a:r>
            <a:r>
              <a:rPr lang="en-GB" sz="9600" dirty="0"/>
              <a:t> com a </a:t>
            </a:r>
            <a:r>
              <a:rPr lang="en-GB" sz="9600" dirty="0" err="1"/>
              <a:t>queda</a:t>
            </a:r>
            <a:r>
              <a:rPr lang="en-GB" sz="9600" dirty="0"/>
              <a:t> do </a:t>
            </a:r>
            <a:r>
              <a:rPr lang="en-GB" sz="9600" dirty="0" err="1"/>
              <a:t>Muro</a:t>
            </a:r>
            <a:r>
              <a:rPr lang="en-GB" sz="9600" dirty="0"/>
              <a:t> de </a:t>
            </a:r>
            <a:r>
              <a:rPr lang="en-GB" sz="9600" dirty="0" err="1"/>
              <a:t>Berlim</a:t>
            </a:r>
            <a:r>
              <a:rPr lang="en-GB" sz="9600" dirty="0"/>
              <a:t>)</a:t>
            </a:r>
          </a:p>
          <a:p>
            <a:pPr marL="0" indent="0" algn="just">
              <a:buNone/>
            </a:pPr>
            <a:r>
              <a:rPr lang="en-GB" sz="9600" b="1" dirty="0"/>
              <a:t>		–» </a:t>
            </a:r>
            <a:r>
              <a:rPr lang="en-GB" sz="9600" b="1" dirty="0" err="1"/>
              <a:t>Quebra</a:t>
            </a:r>
            <a:r>
              <a:rPr lang="en-GB" sz="9600" b="1" dirty="0"/>
              <a:t> com o debate anterior entre </a:t>
            </a:r>
            <a:r>
              <a:rPr lang="en-GB" sz="9600" b="1" dirty="0" err="1"/>
              <a:t>modernização</a:t>
            </a:r>
            <a:r>
              <a:rPr lang="en-GB" sz="9600" b="1" dirty="0"/>
              <a:t>/ 			</a:t>
            </a:r>
            <a:r>
              <a:rPr lang="en-GB" sz="9600" b="1" dirty="0" err="1"/>
              <a:t>marxismo</a:t>
            </a:r>
            <a:r>
              <a:rPr lang="en-GB" sz="9600" b="1" dirty="0"/>
              <a:t>   – a </a:t>
            </a:r>
            <a:r>
              <a:rPr lang="en-GB" sz="9600" b="1" dirty="0" err="1"/>
              <a:t>primeira</a:t>
            </a:r>
            <a:r>
              <a:rPr lang="en-GB" sz="9600" b="1" dirty="0"/>
              <a:t> </a:t>
            </a:r>
            <a:r>
              <a:rPr lang="en-GB" sz="9600" b="1" dirty="0" err="1"/>
              <a:t>olhando</a:t>
            </a:r>
            <a:r>
              <a:rPr lang="en-GB" sz="9600" b="1" dirty="0"/>
              <a:t> para o Estado </a:t>
            </a:r>
            <a:r>
              <a:rPr lang="en-GB" sz="9600" b="1" dirty="0" err="1"/>
              <a:t>como</a:t>
            </a:r>
            <a:r>
              <a:rPr lang="en-GB" sz="9600" b="1" dirty="0"/>
              <a:t> 			</a:t>
            </a:r>
            <a:r>
              <a:rPr lang="en-GB" sz="9600" b="1" dirty="0" err="1"/>
              <a:t>complemento</a:t>
            </a:r>
            <a:r>
              <a:rPr lang="en-GB" sz="9600" b="1" dirty="0"/>
              <a:t>/promotor do 	</a:t>
            </a:r>
            <a:r>
              <a:rPr lang="en-GB" sz="9600" b="1" dirty="0" err="1"/>
              <a:t>mercado</a:t>
            </a:r>
            <a:r>
              <a:rPr lang="en-GB" sz="9600" b="1" dirty="0"/>
              <a:t> e a </a:t>
            </a:r>
            <a:r>
              <a:rPr lang="en-GB" sz="9600" b="1" dirty="0" err="1"/>
              <a:t>segunda</a:t>
            </a:r>
            <a:r>
              <a:rPr lang="en-GB" sz="9600" b="1" dirty="0"/>
              <a:t> </a:t>
            </a:r>
            <a:r>
              <a:rPr lang="en-GB" sz="9600" b="1" dirty="0" err="1"/>
              <a:t>vendo</a:t>
            </a:r>
            <a:r>
              <a:rPr lang="en-GB" sz="9600" b="1" dirty="0"/>
              <a:t> 			no Estado e Mercado </a:t>
            </a:r>
            <a:r>
              <a:rPr lang="en-GB" sz="9600" b="1" dirty="0" err="1"/>
              <a:t>como</a:t>
            </a:r>
            <a:r>
              <a:rPr lang="en-GB" sz="9600" b="1" dirty="0"/>
              <a:t> </a:t>
            </a:r>
            <a:r>
              <a:rPr lang="en-GB" sz="9600" b="1" dirty="0" err="1"/>
              <a:t>reflectindo</a:t>
            </a:r>
            <a:r>
              <a:rPr lang="en-GB" sz="9600" b="1" dirty="0"/>
              <a:t> interesses de 			</a:t>
            </a:r>
            <a:r>
              <a:rPr lang="en-GB" sz="9600" b="1" dirty="0" err="1"/>
              <a:t>classe</a:t>
            </a:r>
            <a:r>
              <a:rPr lang="en-GB" sz="9600" b="1" dirty="0"/>
              <a:t>; </a:t>
            </a:r>
          </a:p>
          <a:p>
            <a:pPr marL="0" indent="0">
              <a:buNone/>
            </a:pPr>
            <a:r>
              <a:rPr lang="en-GB" sz="9600" b="1" dirty="0"/>
              <a:t>		-» </a:t>
            </a:r>
            <a:r>
              <a:rPr lang="en-GB" sz="9600" b="1" dirty="0" err="1"/>
              <a:t>Desenvolvimento</a:t>
            </a:r>
            <a:r>
              <a:rPr lang="en-GB" sz="9600" b="1" dirty="0"/>
              <a:t> </a:t>
            </a:r>
            <a:r>
              <a:rPr lang="en-GB" sz="9600" b="1" dirty="0" err="1"/>
              <a:t>passa</a:t>
            </a:r>
            <a:r>
              <a:rPr lang="en-GB" sz="9600" b="1" dirty="0"/>
              <a:t> a ser </a:t>
            </a:r>
            <a:r>
              <a:rPr lang="en-GB" sz="9600" b="1" dirty="0" err="1"/>
              <a:t>interpretado</a:t>
            </a:r>
            <a:r>
              <a:rPr lang="en-GB" sz="9600" b="1" dirty="0"/>
              <a:t> </a:t>
            </a:r>
            <a:r>
              <a:rPr lang="en-GB" sz="9600" b="1" dirty="0" err="1"/>
              <a:t>em</a:t>
            </a:r>
            <a:r>
              <a:rPr lang="en-GB" sz="9600" b="1" dirty="0"/>
              <a:t> </a:t>
            </a:r>
            <a:r>
              <a:rPr lang="en-GB" sz="9600" b="1" dirty="0" err="1"/>
              <a:t>termos</a:t>
            </a:r>
            <a:r>
              <a:rPr lang="en-GB" sz="9600" b="1" dirty="0"/>
              <a:t> de		 Estado versus/</a:t>
            </a:r>
            <a:r>
              <a:rPr lang="en-GB" sz="9600" b="1" dirty="0" err="1"/>
              <a:t>ou</a:t>
            </a:r>
            <a:r>
              <a:rPr lang="en-GB" sz="9600" b="1" dirty="0"/>
              <a:t> Mercado </a:t>
            </a:r>
          </a:p>
          <a:p>
            <a:pPr marL="0" indent="0">
              <a:buNone/>
            </a:pPr>
            <a:r>
              <a:rPr lang="en-GB" sz="9600" b="1" dirty="0"/>
              <a:t>	</a:t>
            </a:r>
            <a:r>
              <a:rPr lang="en-GB" sz="9600" dirty="0"/>
              <a:t>	</a:t>
            </a:r>
            <a:endParaRPr lang="pt-PT" sz="9600" dirty="0"/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5C27CCE-F8FC-45E3-8589-17D7330A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5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4638"/>
            <a:ext cx="10972800" cy="5962674"/>
          </a:xfrm>
        </p:spPr>
      </p:pic>
    </p:spTree>
    <p:extLst>
      <p:ext uri="{BB962C8B-B14F-4D97-AF65-F5344CB8AC3E}">
        <p14:creationId xmlns:p14="http://schemas.microsoft.com/office/powerpoint/2010/main" val="330555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17414</TotalTime>
  <Words>1651</Words>
  <Application>Microsoft Office PowerPoint</Application>
  <PresentationFormat>Ecrã Panorâmico</PresentationFormat>
  <Paragraphs>147</Paragraphs>
  <Slides>40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   ESTADO CAPACIDADE   e DESENVOLVIMENTO</vt:lpstr>
      <vt:lpstr> A GRANDE TRANSFORMAÇÃO</vt:lpstr>
      <vt:lpstr> A GRANDE TRANSFORMAÇÃO</vt:lpstr>
      <vt:lpstr> Estado e Desenvolvimento</vt:lpstr>
      <vt:lpstr> Estado e Desenvolvimento</vt:lpstr>
      <vt:lpstr>Apresentação do PowerPoint</vt:lpstr>
      <vt:lpstr> Estado e Desenvolvimento</vt:lpstr>
      <vt:lpstr> Estado e Desenvolvimento</vt:lpstr>
      <vt:lpstr>Apresentação do PowerPoint</vt:lpstr>
      <vt:lpstr>Apresentação do PowerPoint</vt:lpstr>
      <vt:lpstr>Apresentação do PowerPoint</vt:lpstr>
      <vt:lpstr> Estado e Desenvolvimento</vt:lpstr>
      <vt:lpstr>Apresentação do PowerPoint</vt:lpstr>
      <vt:lpstr>Apresentação do PowerPoint</vt:lpstr>
      <vt:lpstr>Apresentação do PowerPoint</vt:lpstr>
      <vt:lpstr> Estado Desenvolvimentista</vt:lpstr>
      <vt:lpstr> Estado Desenvolvimentista</vt:lpstr>
      <vt:lpstr> Estado Desenvolvimentista</vt:lpstr>
      <vt:lpstr> Estado Desenvolvimentista</vt:lpstr>
      <vt:lpstr> Estado Desenvolvimentista</vt:lpstr>
      <vt:lpstr> Estado Desenvolvimentista</vt:lpstr>
      <vt:lpstr> Estado Desenvolvimentista</vt:lpstr>
      <vt:lpstr> Estado Desenvolvimentista</vt:lpstr>
      <vt:lpstr> Estado Desenvolvimentista</vt:lpstr>
      <vt:lpstr> Estado Desenvolvimentista</vt:lpstr>
      <vt:lpstr> Estado Desenvolvimentista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O ESTADO ASIÁTICO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Grande Transformação Karl Polanyi</dc:title>
  <dc:creator>Luis Mah Silva</dc:creator>
  <cp:lastModifiedBy>Luis Mah</cp:lastModifiedBy>
  <cp:revision>264</cp:revision>
  <dcterms:created xsi:type="dcterms:W3CDTF">2015-11-04T11:34:05Z</dcterms:created>
  <dcterms:modified xsi:type="dcterms:W3CDTF">2022-10-25T20:49:41Z</dcterms:modified>
</cp:coreProperties>
</file>